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73" r:id="rId2"/>
    <p:sldId id="256" r:id="rId3"/>
    <p:sldId id="278" r:id="rId4"/>
    <p:sldId id="257" r:id="rId5"/>
    <p:sldId id="276" r:id="rId6"/>
    <p:sldId id="258" r:id="rId7"/>
    <p:sldId id="269" r:id="rId8"/>
    <p:sldId id="270" r:id="rId9"/>
    <p:sldId id="261" r:id="rId10"/>
    <p:sldId id="260" r:id="rId11"/>
    <p:sldId id="271" r:id="rId12"/>
    <p:sldId id="262" r:id="rId13"/>
    <p:sldId id="272" r:id="rId14"/>
    <p:sldId id="264" r:id="rId15"/>
    <p:sldId id="263" r:id="rId16"/>
    <p:sldId id="265" r:id="rId17"/>
    <p:sldId id="266" r:id="rId18"/>
    <p:sldId id="267" r:id="rId19"/>
    <p:sldId id="268" r:id="rId20"/>
    <p:sldId id="274" r:id="rId21"/>
    <p:sldId id="275" r:id="rId22"/>
    <p:sldId id="27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2769" autoAdjust="0"/>
  </p:normalViewPr>
  <p:slideViewPr>
    <p:cSldViewPr>
      <p:cViewPr>
        <p:scale>
          <a:sx n="68" d="100"/>
          <a:sy n="68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3AE8C9-0456-4233-B76C-57DF97B8D3F0}" type="datetimeFigureOut">
              <a:rPr lang="en-US"/>
              <a:pPr>
                <a:defRPr/>
              </a:pPr>
              <a:t>28-May-14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5632CC-2C8A-423F-B3A3-0933912DFE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CEE0DA-95CB-4384-B6F6-A42E1A449B4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6FDF44-6127-4AB2-A8FD-D41CD006E3C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9B90F-E375-48A2-BD4B-C3BBBC87FF22}" type="datetimeFigureOut">
              <a:rPr lang="en-US"/>
              <a:pPr>
                <a:defRPr/>
              </a:pPr>
              <a:t>28-May-14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57A8-80C9-48EB-9C75-68B0A243F7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36C68-184A-4AB7-8C47-D1455652AA0D}" type="datetimeFigureOut">
              <a:rPr lang="en-US"/>
              <a:pPr>
                <a:defRPr/>
              </a:pPr>
              <a:t>28-May-14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35A60-4CBA-4D05-B11B-760CE3197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0D6C0-9644-476A-B9D3-92250709AF50}" type="datetimeFigureOut">
              <a:rPr lang="en-US"/>
              <a:pPr>
                <a:defRPr/>
              </a:pPr>
              <a:t>28-May-14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BF96-9E26-4BBA-AFA6-1EDB236D23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4DD49-CD4D-470A-BCE0-90922AAB81A6}" type="datetimeFigureOut">
              <a:rPr lang="en-US"/>
              <a:pPr>
                <a:defRPr/>
              </a:pPr>
              <a:t>28-May-14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809B5-A5A4-4171-B4F3-324D302CF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7A5F9-EFB3-44B0-90AD-BDC973544071}" type="datetimeFigureOut">
              <a:rPr lang="en-US"/>
              <a:pPr>
                <a:defRPr/>
              </a:pPr>
              <a:t>28-May-14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13336-AD09-4A87-8572-9FDF81E9C0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9BB35-0999-442F-B0E6-2B17348375D0}" type="datetimeFigureOut">
              <a:rPr lang="en-US"/>
              <a:pPr>
                <a:defRPr/>
              </a:pPr>
              <a:t>28-May-14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3F535-C757-4617-9624-92A466EF36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2E79D-EE1F-4286-97A3-A59161A9EE7B}" type="datetimeFigureOut">
              <a:rPr lang="en-US"/>
              <a:pPr>
                <a:defRPr/>
              </a:pPr>
              <a:t>28-May-14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FA7E-5EC3-493F-B810-464BF3C267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E7176-6A2C-4F3A-8BB0-3A25596708E5}" type="datetimeFigureOut">
              <a:rPr lang="en-US"/>
              <a:pPr>
                <a:defRPr/>
              </a:pPr>
              <a:t>28-May-14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3D815-C89E-467E-9C92-B69AB3DFA7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132E3-6EEF-4FBF-AFE3-0D8F21EDA873}" type="datetimeFigureOut">
              <a:rPr lang="en-US"/>
              <a:pPr>
                <a:defRPr/>
              </a:pPr>
              <a:t>28-May-14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A2006-E708-4012-A9F3-77456C002B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1C070-BFF0-4510-BA98-B244003A1061}" type="datetimeFigureOut">
              <a:rPr lang="en-US"/>
              <a:pPr>
                <a:defRPr/>
              </a:pPr>
              <a:t>28-May-14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22E7D-F2D5-4AD7-B168-590D8D7FA2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E0B04-B0BB-4229-80E4-902EAAD674A6}" type="datetimeFigureOut">
              <a:rPr lang="en-US"/>
              <a:pPr>
                <a:defRPr/>
              </a:pPr>
              <a:t>28-May-14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35A2A-CBEF-42AB-945A-7D8F1ABE74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488A07A-E067-4DF6-A876-1C49C9C59907}" type="datetimeFigureOut">
              <a:rPr lang="en-US"/>
              <a:pPr>
                <a:defRPr/>
              </a:pPr>
              <a:t>28-May-14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2E81010-6EBD-4EC5-B19F-8D0834BFD0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75" r:id="rId2"/>
    <p:sldLayoutId id="2147483884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5" r:id="rId9"/>
    <p:sldLayoutId id="2147483881" r:id="rId10"/>
    <p:sldLayoutId id="21474838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eer_wuerzburger_hofbraue.jpg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hyperlink" Target="http://en.wikipedia.org/wiki/File:Various_grains.jpg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n.wikipedia.org/wiki/File:Illustration_Hordeum_vulgare0B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high-quality-wallpaper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/>
          <a:lstStyle/>
          <a:p>
            <a:pPr algn="ctr" eaLnBrk="1" hangingPunct="1"/>
            <a:r>
              <a:rPr lang="en-US" sz="4800" b="1" smtClean="0"/>
              <a:t>Scientific Classification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sz="2800" smtClean="0"/>
              <a:t>         Kingdom  --------------------   Plantae</a:t>
            </a:r>
          </a:p>
          <a:p>
            <a:pPr algn="just" eaLnBrk="1" hangingPunct="1">
              <a:buFont typeface="Arial" charset="0"/>
              <a:buNone/>
            </a:pPr>
            <a:r>
              <a:rPr lang="en-US" sz="2800" smtClean="0"/>
              <a:t>         Phylum     --------------------   Spermatophyta</a:t>
            </a:r>
          </a:p>
          <a:p>
            <a:pPr algn="just" eaLnBrk="1" hangingPunct="1">
              <a:buFont typeface="Arial" charset="0"/>
              <a:buNone/>
            </a:pPr>
            <a:r>
              <a:rPr lang="en-US" sz="2800" smtClean="0"/>
              <a:t>         Class         --------------------   Monocotyledons   </a:t>
            </a:r>
          </a:p>
          <a:p>
            <a:pPr algn="just" eaLnBrk="1" hangingPunct="1">
              <a:buFont typeface="Arial" charset="0"/>
              <a:buNone/>
            </a:pPr>
            <a:r>
              <a:rPr lang="en-US" sz="2800" smtClean="0"/>
              <a:t>         Order        --------------------  Cyperales </a:t>
            </a:r>
          </a:p>
          <a:p>
            <a:pPr algn="just" eaLnBrk="1" hangingPunct="1">
              <a:buFont typeface="Arial" charset="0"/>
              <a:buNone/>
            </a:pPr>
            <a:r>
              <a:rPr lang="en-US" sz="2800" smtClean="0"/>
              <a:t>         Family       --------------------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</a:rPr>
              <a:t>  Poaceae </a:t>
            </a:r>
            <a:endParaRPr lang="en-US" sz="2800" smtClean="0"/>
          </a:p>
          <a:p>
            <a:pPr algn="just" eaLnBrk="1" hangingPunct="1">
              <a:buFont typeface="Arial" charset="0"/>
              <a:buNone/>
            </a:pPr>
            <a:r>
              <a:rPr lang="en-US" sz="2800" smtClean="0"/>
              <a:t>        Genus         -------------------   </a:t>
            </a:r>
            <a:r>
              <a:rPr lang="en-US" sz="2800" i="1" smtClean="0"/>
              <a:t>Hordeum </a:t>
            </a:r>
          </a:p>
          <a:p>
            <a:pPr algn="just" eaLnBrk="1" hangingPunct="1">
              <a:buFont typeface="Arial" charset="0"/>
              <a:buNone/>
            </a:pPr>
            <a:r>
              <a:rPr lang="en-US" sz="2800" smtClean="0"/>
              <a:t>        Species       -------------------   </a:t>
            </a:r>
            <a:r>
              <a:rPr lang="en-US" sz="2800" i="1" smtClean="0"/>
              <a:t>Hordeum vulgare 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b="1" smtClean="0"/>
              <a:t>Locality &amp; Soil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   </a:t>
            </a:r>
            <a:r>
              <a:rPr lang="en-US" sz="2800" dirty="0" smtClean="0"/>
              <a:t>Adapted to temperate region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Optimum temperature range is </a:t>
            </a:r>
            <a:r>
              <a:rPr lang="en-US" sz="2800" dirty="0" smtClean="0">
                <a:solidFill>
                  <a:schemeClr val="accent1"/>
                </a:solidFill>
              </a:rPr>
              <a:t>15 -20 ⁰c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Productive even under adverse condition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Min. </a:t>
            </a:r>
            <a:r>
              <a:rPr lang="en-US" sz="2800" dirty="0" smtClean="0">
                <a:solidFill>
                  <a:schemeClr val="accent1"/>
                </a:solidFill>
              </a:rPr>
              <a:t>200-250</a:t>
            </a:r>
            <a:r>
              <a:rPr lang="en-US" sz="2800" dirty="0" smtClean="0"/>
              <a:t> precipitation required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More efficient water user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Drought &amp; moderately salt tolerant crop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Well drained loams to clay loam soil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Usually planted on lass fertile marginal land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sz="4800" b="1" smtClean="0"/>
              <a:t>Production Technology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257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dirty="0" smtClean="0"/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dirty="0" smtClean="0"/>
              <a:t>  </a:t>
            </a:r>
            <a:r>
              <a:rPr lang="en-US" sz="3600" b="1" dirty="0" smtClean="0"/>
              <a:t>Seed bed preparation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dirty="0" smtClean="0"/>
              <a:t>                                     </a:t>
            </a:r>
            <a:r>
              <a:rPr lang="en-US" sz="2800" dirty="0" smtClean="0">
                <a:solidFill>
                  <a:schemeClr val="accent1"/>
                </a:solidFill>
              </a:rPr>
              <a:t>2-3</a:t>
            </a:r>
            <a:r>
              <a:rPr lang="en-US" sz="2800" dirty="0" smtClean="0"/>
              <a:t> ploughing with planking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dirty="0" smtClean="0"/>
              <a:t>    </a:t>
            </a:r>
            <a:r>
              <a:rPr lang="en-US" sz="2800" b="1" dirty="0" smtClean="0"/>
              <a:t>Seed rate               </a:t>
            </a:r>
            <a:r>
              <a:rPr lang="en-US" sz="2800" dirty="0" smtClean="0">
                <a:solidFill>
                  <a:schemeClr val="accent1"/>
                </a:solidFill>
              </a:rPr>
              <a:t>30-35</a:t>
            </a:r>
            <a:r>
              <a:rPr lang="en-US" sz="2800" dirty="0" smtClean="0"/>
              <a:t> kg/acre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Germination more than </a:t>
            </a:r>
            <a:r>
              <a:rPr lang="en-US" sz="2800" dirty="0" smtClean="0">
                <a:solidFill>
                  <a:schemeClr val="accent1"/>
                </a:solidFill>
              </a:rPr>
              <a:t>85%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Weed free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Free from insect pest and disease infestation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Seed Treatment :   Topsin-M , Benlate                                                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                                    @ </a:t>
            </a:r>
            <a:r>
              <a:rPr lang="en-US" sz="2800" dirty="0" smtClean="0">
                <a:solidFill>
                  <a:schemeClr val="accent1"/>
                </a:solidFill>
              </a:rPr>
              <a:t>2g/kg</a:t>
            </a:r>
            <a:r>
              <a:rPr lang="en-US" sz="2800" dirty="0" smtClean="0"/>
              <a:t> seed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Administrator\My Documents\My Pictures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Varieties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Frountier-</a:t>
            </a:r>
            <a:r>
              <a:rPr lang="en-US" sz="28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87</a:t>
            </a:r>
          </a:p>
          <a:p>
            <a:pPr algn="just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Clipper</a:t>
            </a:r>
          </a:p>
          <a:p>
            <a:pPr algn="just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Barley-dwarf</a:t>
            </a:r>
          </a:p>
          <a:p>
            <a:pPr algn="just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Tj-</a:t>
            </a:r>
            <a:r>
              <a:rPr lang="en-US" sz="28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70</a:t>
            </a:r>
          </a:p>
          <a:p>
            <a:pPr algn="just"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Neelum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b="1" smtClean="0"/>
              <a:t>Time of sowing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8307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3200" dirty="0" smtClean="0"/>
              <a:t>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                                      Mid Oct. to Mid Nov.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</a:rPr>
              <a:t>Methods of sowing                                                                                              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2800" dirty="0" smtClean="0"/>
              <a:t>Broadcasting        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Line Sowing:      R-R: </a:t>
            </a:r>
            <a:r>
              <a:rPr lang="en-US" sz="2800" dirty="0" smtClean="0">
                <a:solidFill>
                  <a:schemeClr val="accent1"/>
                </a:solidFill>
              </a:rPr>
              <a:t>9”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    Can be sown by :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Wet Method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Dry Method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Gup-chhat Method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sz="3600" b="1" smtClean="0"/>
              <a:t>Irrigation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2-4 </a:t>
            </a:r>
            <a:r>
              <a:rPr lang="en-US" sz="2800" dirty="0" smtClean="0"/>
              <a:t>at critical growth stages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At Tillering stage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Booting  stage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Grain filling stage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3600" b="1" dirty="0" smtClean="0">
                <a:solidFill>
                  <a:schemeClr val="tx2"/>
                </a:solidFill>
              </a:rPr>
              <a:t>Fertilizer requirement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dirty="0" smtClean="0"/>
              <a:t>                             </a:t>
            </a:r>
            <a:r>
              <a:rPr lang="en-US" sz="2800" dirty="0" smtClean="0">
                <a:solidFill>
                  <a:schemeClr val="accent1"/>
                </a:solidFill>
              </a:rPr>
              <a:t>50:25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NP kg/acre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                           </a:t>
            </a:r>
            <a:r>
              <a:rPr lang="en-US" sz="4000" dirty="0" smtClean="0">
                <a:solidFill>
                  <a:schemeClr val="accent1"/>
                </a:solidFill>
              </a:rPr>
              <a:t>1</a:t>
            </a:r>
            <a:r>
              <a:rPr lang="en-US" sz="2800" dirty="0" smtClean="0"/>
              <a:t> bag DAP +</a:t>
            </a:r>
            <a:r>
              <a:rPr lang="en-US" sz="4000" dirty="0" smtClean="0">
                <a:solidFill>
                  <a:schemeClr val="accent1"/>
                </a:solidFill>
              </a:rPr>
              <a:t>1.5 </a:t>
            </a:r>
            <a:r>
              <a:rPr lang="en-US" sz="2800" dirty="0" smtClean="0"/>
              <a:t>bag Urea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Urea applied in split doses in irrigated areas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Weed managment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Important weeds</a:t>
            </a:r>
          </a:p>
          <a:p>
            <a:pPr lvl="1" eaLnBrk="1" hangingPunct="1"/>
            <a:r>
              <a:rPr lang="en-US" i="1" smtClean="0"/>
              <a:t>     Convolvulus arvensis(Lehli)</a:t>
            </a:r>
            <a:endParaRPr lang="en-US" smtClean="0"/>
          </a:p>
          <a:p>
            <a:pPr lvl="1" eaLnBrk="1" hangingPunct="1"/>
            <a:r>
              <a:rPr lang="en-US" i="1" smtClean="0"/>
              <a:t>     Avena fatua(Wild Oat)</a:t>
            </a:r>
            <a:endParaRPr lang="en-US" smtClean="0"/>
          </a:p>
          <a:p>
            <a:pPr lvl="1" eaLnBrk="1" hangingPunct="1"/>
            <a:r>
              <a:rPr lang="en-US" i="1" smtClean="0"/>
              <a:t>     Cyperus rotundus(Deala)</a:t>
            </a:r>
            <a:endParaRPr lang="en-US" smtClean="0"/>
          </a:p>
          <a:p>
            <a:pPr lvl="1" eaLnBrk="1" hangingPunct="1"/>
            <a:r>
              <a:rPr lang="en-US" i="1" smtClean="0"/>
              <a:t>     Chenopodium album(Bathu)</a:t>
            </a:r>
            <a:endParaRPr lang="en-US" smtClean="0"/>
          </a:p>
          <a:p>
            <a:pPr eaLnBrk="1" hangingPunct="1"/>
            <a:r>
              <a:rPr lang="en-US" sz="2800" smtClean="0"/>
              <a:t>Better adapted to compete with weeds</a:t>
            </a:r>
          </a:p>
          <a:p>
            <a:pPr eaLnBrk="1" hangingPunct="1"/>
            <a:r>
              <a:rPr lang="en-US" sz="2800" smtClean="0"/>
              <a:t>Minimum need of weeding &amp; interculture </a:t>
            </a:r>
          </a:p>
          <a:p>
            <a:pPr eaLnBrk="1" hangingPunct="1"/>
            <a:r>
              <a:rPr lang="en-US" sz="2800" b="1" smtClean="0">
                <a:solidFill>
                  <a:schemeClr val="accent1"/>
                </a:solidFill>
              </a:rPr>
              <a:t>IWM best option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Plant protection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3600" b="1" smtClean="0"/>
              <a:t>Insect pests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                     Termites , Cutworms , Army worm , Aphids , Shoot fly , Surface grass hopper </a:t>
            </a:r>
          </a:p>
          <a:p>
            <a:pPr eaLnBrk="1" hangingPunct="1">
              <a:buFont typeface="Arial" charset="0"/>
              <a:buNone/>
            </a:pPr>
            <a:r>
              <a:rPr lang="en-US" sz="3600" b="1" smtClean="0"/>
              <a:t>Diseases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                        </a:t>
            </a:r>
            <a:r>
              <a:rPr lang="en-US" sz="2800" smtClean="0"/>
              <a:t>Powdery Mildew, karnal bunt, Loose smut of Barley, Rust</a:t>
            </a:r>
          </a:p>
          <a:p>
            <a:pPr eaLnBrk="1" hangingPunct="1"/>
            <a:r>
              <a:rPr lang="en-US" b="1" smtClean="0">
                <a:solidFill>
                  <a:schemeClr val="accent1"/>
                </a:solidFill>
              </a:rPr>
              <a:t>IPM is best option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Harvesting &amp; Storage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Done earlier than wheat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Harvested at physiological maturity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Heads bend when over mature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Done by sickle or through Reaper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Threshing  by wheat thresher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Sun dried for </a:t>
            </a:r>
            <a:r>
              <a:rPr lang="en-US" sz="2800" b="1" dirty="0" smtClean="0">
                <a:solidFill>
                  <a:schemeClr val="accent1"/>
                </a:solidFill>
              </a:rPr>
              <a:t>2</a:t>
            </a:r>
            <a:r>
              <a:rPr lang="en-US" sz="2800" dirty="0" smtClean="0"/>
              <a:t> or </a:t>
            </a:r>
            <a:r>
              <a:rPr lang="en-US" sz="2800" b="1" dirty="0" smtClean="0">
                <a:solidFill>
                  <a:schemeClr val="accent1"/>
                </a:solidFill>
              </a:rPr>
              <a:t>3</a:t>
            </a:r>
            <a:r>
              <a:rPr lang="en-US" sz="2800" dirty="0" smtClean="0"/>
              <a:t> days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Moisture content should be less than </a:t>
            </a:r>
            <a:r>
              <a:rPr lang="en-US" sz="2800" b="1" dirty="0" smtClean="0">
                <a:solidFill>
                  <a:schemeClr val="accent1"/>
                </a:solidFill>
              </a:rPr>
              <a:t>12</a:t>
            </a:r>
            <a:r>
              <a:rPr lang="en-US" sz="2800" dirty="0" smtClean="0">
                <a:solidFill>
                  <a:schemeClr val="accent1"/>
                </a:solidFill>
              </a:rPr>
              <a:t>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98513" y="0"/>
            <a:ext cx="7775575" cy="2133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6600" dirty="0" smtClean="0">
              <a:solidFill>
                <a:srgbClr val="FF0000"/>
              </a:solidFill>
            </a:endParaRPr>
          </a:p>
        </p:txBody>
      </p:sp>
      <p:pic>
        <p:nvPicPr>
          <p:cNvPr id="6147" name="Picture 3" descr="b 12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R="0" algn="ctr" eaLnBrk="1" hangingPunct="1">
              <a:buFont typeface="Arial" charset="0"/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AGRO-TECHNOLOGY OF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BARLEY</a:t>
            </a:r>
            <a:endParaRPr lang="en-US" sz="4000" b="1" i="1" dirty="0" smtClean="0">
              <a:solidFill>
                <a:srgbClr val="FF0000"/>
              </a:solidFill>
            </a:endParaRPr>
          </a:p>
          <a:p>
            <a:pPr marR="0" algn="ctr" eaLnBrk="1" hangingPunct="1"/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i="1" dirty="0" err="1" smtClean="0">
                <a:solidFill>
                  <a:srgbClr val="FF0000"/>
                </a:solidFill>
              </a:rPr>
              <a:t>Hordeum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vulgare</a:t>
            </a:r>
            <a:r>
              <a:rPr lang="en-US" i="1" dirty="0" smtClean="0">
                <a:solidFill>
                  <a:srgbClr val="FF0000"/>
                </a:solidFill>
              </a:rPr>
              <a:t>)</a:t>
            </a:r>
            <a:endParaRPr lang="en-US" b="1" i="1" dirty="0" smtClean="0">
              <a:solidFill>
                <a:srgbClr val="FF0000"/>
              </a:solidFill>
            </a:endParaRPr>
          </a:p>
          <a:p>
            <a:pPr marR="0" algn="l" eaLnBrk="1" hangingPunct="1">
              <a:buFont typeface="Arial" charset="0"/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                                                     </a:t>
            </a:r>
          </a:p>
          <a:p>
            <a:pPr marR="0" eaLnBrk="1" hangingPunct="1"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</a:t>
            </a:r>
          </a:p>
          <a:p>
            <a:pPr marR="0" eaLnBrk="1" hangingPunct="1"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</a:t>
            </a:r>
          </a:p>
          <a:p>
            <a:pPr marR="0" eaLnBrk="1" hangingPunct="1">
              <a:buFont typeface="Arial" charset="0"/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R="0" algn="ctr" eaLnBrk="1" hangingPunct="1">
              <a:buFont typeface="Arial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 descr="b 9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Yield </a:t>
            </a:r>
            <a:endParaRPr lang="en-US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                    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650-900 </a:t>
            </a:r>
            <a:r>
              <a:rPr lang="en-US" sz="2800" dirty="0" smtClean="0"/>
              <a:t>kg/ha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dirty="0" smtClean="0"/>
          </a:p>
        </p:txBody>
      </p:sp>
      <p:pic>
        <p:nvPicPr>
          <p:cNvPr id="25604" name="Picture 3" descr="b 22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28888"/>
            <a:ext cx="9144000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 descr="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smtClean="0"/>
              <a:t>Contents</a:t>
            </a:r>
            <a:r>
              <a:rPr lang="en-US" smtClean="0"/>
              <a:t>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 Introduction</a:t>
            </a:r>
          </a:p>
          <a:p>
            <a:r>
              <a:rPr lang="en-US" sz="2800" smtClean="0"/>
              <a:t> Uses </a:t>
            </a:r>
          </a:p>
          <a:p>
            <a:r>
              <a:rPr lang="en-US" sz="2800" smtClean="0"/>
              <a:t> History &amp; Origin</a:t>
            </a:r>
          </a:p>
          <a:p>
            <a:r>
              <a:rPr lang="en-US" sz="2800" smtClean="0"/>
              <a:t> Area &amp; Production</a:t>
            </a:r>
          </a:p>
          <a:p>
            <a:r>
              <a:rPr lang="en-US" sz="2800" smtClean="0"/>
              <a:t> Crop botany </a:t>
            </a:r>
          </a:p>
          <a:p>
            <a:r>
              <a:rPr lang="en-US" sz="2800" smtClean="0"/>
              <a:t> Climate &amp; Soil</a:t>
            </a:r>
          </a:p>
          <a:p>
            <a:r>
              <a:rPr lang="en-US" sz="2800" smtClean="0"/>
              <a:t> Production Technology </a:t>
            </a:r>
          </a:p>
          <a:p>
            <a:endParaRPr lang="en-US" sz="2800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smtClean="0"/>
              <a:t>Introduction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Barley is a rabbi cereal grain crop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Ranked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n-US" sz="2800" baseline="30000" dirty="0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in cereal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Locally called ‘jao’(Urdu)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Old English word “Beare”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Latin word </a:t>
            </a:r>
            <a:r>
              <a:rPr lang="en-US" sz="2800" i="1" dirty="0" smtClean="0"/>
              <a:t>farina</a:t>
            </a:r>
            <a:r>
              <a:rPr lang="en-US" sz="2800" dirty="0" smtClean="0"/>
              <a:t> "flour"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The Old English word for 'barley' was </a:t>
            </a:r>
            <a:r>
              <a:rPr lang="en-US" sz="2800" i="1" dirty="0" smtClean="0"/>
              <a:t>bære</a:t>
            </a:r>
            <a:endParaRPr lang="en-US" sz="2800" dirty="0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 smtClean="0"/>
              <a:t>F</a:t>
            </a:r>
            <a:r>
              <a:rPr lang="en-US" sz="2800" smtClean="0"/>
              <a:t>irst </a:t>
            </a:r>
            <a:r>
              <a:rPr lang="en-US" sz="2800" dirty="0" smtClean="0"/>
              <a:t>citation of the form bærlic in the Oxford English Dictionary dates to around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966 AD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2212975" cy="685800"/>
          </a:xfrm>
        </p:spPr>
        <p:txBody>
          <a:bodyPr/>
          <a:lstStyle/>
          <a:p>
            <a:pPr eaLnBrk="1" hangingPunct="1"/>
            <a:r>
              <a:rPr lang="en-US" sz="4000" smtClean="0"/>
              <a:t>Uses</a:t>
            </a:r>
            <a:r>
              <a:rPr lang="en-US" sz="3200" smtClean="0"/>
              <a:t> </a:t>
            </a:r>
          </a:p>
        </p:txBody>
      </p:sp>
      <p:sp>
        <p:nvSpPr>
          <p:cNvPr id="9219" name="Text Placeholder 4"/>
          <p:cNvSpPr>
            <a:spLocks noGrp="1"/>
          </p:cNvSpPr>
          <p:nvPr>
            <p:ph type="body" sz="half" idx="2"/>
          </p:nvPr>
        </p:nvSpPr>
        <p:spPr>
          <a:xfrm>
            <a:off x="838200" y="1600200"/>
            <a:ext cx="2209800" cy="3124200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en-US" sz="2800" smtClean="0"/>
              <a:t> Animal feed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sz="2800" smtClean="0"/>
              <a:t> Health food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sz="2800" smtClean="0"/>
              <a:t> Algicide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sz="2800" smtClean="0"/>
              <a:t> Beverages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sz="2800" smtClean="0"/>
              <a:t> Bakery products</a:t>
            </a:r>
          </a:p>
        </p:txBody>
      </p:sp>
      <p:pic>
        <p:nvPicPr>
          <p:cNvPr id="9220" name="Picture Placeholder 5" descr="b 8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78200" y="1200150"/>
            <a:ext cx="1771650" cy="1323975"/>
          </a:xfrm>
          <a:noFill/>
          <a:ln w="9525">
            <a:noFill/>
            <a:miter lim="800000"/>
          </a:ln>
        </p:spPr>
      </p:pic>
      <p:pic>
        <p:nvPicPr>
          <p:cNvPr id="9221" name="Picture 6" descr="http://upload.wikimedia.org/wikipedia/commons/thumb/9/9a/Beer_wuerzburger_hofbraue.jpg/200px-Beer_wuerzburger_hofbrau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371600"/>
            <a:ext cx="1676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7" descr="http://upload.wikimedia.org/wikipedia/commons/thumb/b/b3/Various_grains.jpg/260px-Various_grains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33750" y="2895600"/>
            <a:ext cx="20764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9" descr="b 5.jpe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05488" y="3200400"/>
            <a:ext cx="1814512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b="1" smtClean="0"/>
              <a:t>History &amp; </a:t>
            </a:r>
            <a:r>
              <a:rPr lang="en-US" sz="4800" b="1" smtClean="0"/>
              <a:t>Origin</a:t>
            </a:r>
            <a:r>
              <a:rPr lang="en-US" b="1" smtClean="0"/>
              <a:t>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Barley was one of the first agricultural domesticates together with wheat, peas etc.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 Being grown by babylians, Chinese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Originated in Asia &amp; Ethiopia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Production started in Mesopotamia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Earliest remains reported in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8000 B.C. </a:t>
            </a:r>
            <a:r>
              <a:rPr lang="en-US" sz="2800" dirty="0" smtClean="0"/>
              <a:t>in Iran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 Staple cereal of ancient Egypt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Top ten barley producers </a:t>
            </a:r>
            <a:br>
              <a:rPr lang="en-US" b="1" dirty="0" smtClean="0"/>
            </a:br>
            <a:r>
              <a:rPr lang="en-US" b="1" dirty="0" smtClean="0"/>
              <a:t>(million metric tone)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5100" b="1" dirty="0" smtClean="0"/>
              <a:t> </a:t>
            </a:r>
            <a:r>
              <a:rPr lang="en-US" sz="5100" dirty="0" smtClean="0"/>
              <a:t>Russia                                                        </a:t>
            </a:r>
            <a:r>
              <a:rPr lang="en-US" sz="5100" i="1" dirty="0" smtClean="0"/>
              <a:t>17.9</a:t>
            </a:r>
            <a:endParaRPr lang="en-US" sz="51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5100" dirty="0" smtClean="0"/>
              <a:t> France                                                        12.9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5100" dirty="0" smtClean="0"/>
              <a:t> Germany                                                   12.3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5100" dirty="0" smtClean="0"/>
              <a:t> Ukraine                                                      11.8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5100" dirty="0" smtClean="0"/>
              <a:t> Canada                                                        9.5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5100" dirty="0" smtClean="0"/>
              <a:t> Australia                                                     8.1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5100" dirty="0" smtClean="0"/>
              <a:t> Turkey                                                         7.3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5100" dirty="0" smtClean="0"/>
              <a:t> United Kingdom                                       6.8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5100" dirty="0" smtClean="0"/>
              <a:t> United States                                            4.9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5100" dirty="0" smtClean="0"/>
              <a:t> </a:t>
            </a:r>
            <a:r>
              <a:rPr lang="en-US" sz="5100" u="sng" dirty="0" smtClean="0"/>
              <a:t>Poland                                                       4.0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5100" b="1" dirty="0" smtClean="0">
                <a:solidFill>
                  <a:schemeClr val="accent1"/>
                </a:solidFill>
              </a:rPr>
              <a:t>World total                                             152</a:t>
            </a:r>
            <a:endParaRPr lang="en-US" sz="5100" dirty="0" smtClean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sz="5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3810000" cy="501650"/>
          </a:xfrm>
        </p:spPr>
        <p:txBody>
          <a:bodyPr/>
          <a:lstStyle/>
          <a:p>
            <a:pPr>
              <a:defRPr/>
            </a:pPr>
            <a:r>
              <a:rPr lang="en-US" smtClean="0"/>
              <a:t>Source: UN Food &amp; Agriculture Organization(FAO)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b="1" smtClean="0"/>
              <a:t>Area &amp; Production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800" dirty="0" smtClean="0"/>
              <a:t>World wide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                                      Area : </a:t>
            </a:r>
            <a:r>
              <a:rPr lang="en-US" sz="2800" dirty="0" smtClean="0">
                <a:solidFill>
                  <a:schemeClr val="accent1"/>
                </a:solidFill>
              </a:rPr>
              <a:t>56.6 </a:t>
            </a:r>
            <a:r>
              <a:rPr lang="en-US" sz="2800" dirty="0" smtClean="0"/>
              <a:t>M ha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                           Production : </a:t>
            </a:r>
            <a:r>
              <a:rPr lang="en-US" sz="2800" dirty="0" smtClean="0">
                <a:solidFill>
                  <a:schemeClr val="accent1"/>
                </a:solidFill>
              </a:rPr>
              <a:t>152 </a:t>
            </a:r>
            <a:r>
              <a:rPr lang="en-US" sz="2800" dirty="0" smtClean="0"/>
              <a:t>M tonns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800" dirty="0" smtClean="0"/>
              <a:t>In </a:t>
            </a:r>
            <a:r>
              <a:rPr lang="en-US" sz="2800" b="1" dirty="0" smtClean="0"/>
              <a:t>Pakistan</a:t>
            </a:r>
            <a:r>
              <a:rPr lang="en-US" sz="2800" dirty="0" smtClean="0"/>
              <a:t>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                          Area :</a:t>
            </a:r>
            <a:r>
              <a:rPr lang="en-US" sz="2800" dirty="0" smtClean="0">
                <a:solidFill>
                  <a:schemeClr val="accent1"/>
                </a:solidFill>
              </a:rPr>
              <a:t> 0.08 </a:t>
            </a:r>
            <a:r>
              <a:rPr lang="en-US" sz="2800" dirty="0" smtClean="0"/>
              <a:t>M ha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2800" dirty="0" smtClean="0"/>
              <a:t>               Production : </a:t>
            </a:r>
            <a:r>
              <a:rPr lang="en-US" sz="2800" dirty="0" smtClean="0">
                <a:solidFill>
                  <a:schemeClr val="accent1"/>
                </a:solidFill>
              </a:rPr>
              <a:t>0.078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M tonns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Mostly grown in Deir , Bahawalnager, khuzdar, Chitral, Bajour agency etc.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dirty="0" smtClean="0"/>
              <a:t>Bajour</a:t>
            </a:r>
            <a:r>
              <a:rPr lang="en-US" sz="2800" dirty="0" smtClean="0"/>
              <a:t> contributes </a:t>
            </a:r>
            <a:r>
              <a:rPr lang="en-US" sz="2800" dirty="0" smtClean="0">
                <a:solidFill>
                  <a:schemeClr val="accent1"/>
                </a:solidFill>
              </a:rPr>
              <a:t>20% </a:t>
            </a:r>
            <a:r>
              <a:rPr lang="en-US" sz="2800" dirty="0" smtClean="0"/>
              <a:t>of country`s production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Family Poaceae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Self pollinated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Monocot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Diploid with </a:t>
            </a:r>
            <a:r>
              <a:rPr lang="en-US" sz="3200" dirty="0" smtClean="0">
                <a:solidFill>
                  <a:schemeClr val="accent1"/>
                </a:solidFill>
              </a:rPr>
              <a:t>14 </a:t>
            </a:r>
            <a:r>
              <a:rPr lang="en-US" sz="3200" dirty="0" smtClean="0"/>
              <a:t>chromosome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Inflorescence is spike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Has short duration than wheat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Glumes contain</a:t>
            </a:r>
            <a:r>
              <a:rPr lang="en-US" sz="3200" dirty="0" smtClean="0">
                <a:solidFill>
                  <a:schemeClr val="accent1"/>
                </a:solidFill>
              </a:rPr>
              <a:t> 3 </a:t>
            </a:r>
            <a:r>
              <a:rPr lang="en-US" sz="3200" dirty="0" smtClean="0"/>
              <a:t>florets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3200" dirty="0" smtClean="0"/>
              <a:t> </a:t>
            </a:r>
          </a:p>
        </p:txBody>
      </p:sp>
      <p:pic>
        <p:nvPicPr>
          <p:cNvPr id="13315" name="Picture 3" descr="http://upload.wikimedia.org/wikipedia/commons/thumb/c/c1/Illustration_Hordeum_vulgare0B.jpg/220px-Illustration_Hordeum_vulgare0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914400"/>
            <a:ext cx="2971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b="1" smtClean="0"/>
              <a:t>Crop Botany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583</TotalTime>
  <Words>556</Words>
  <Application>Microsoft Office PowerPoint</Application>
  <PresentationFormat>On-screen Show (4:3)</PresentationFormat>
  <Paragraphs>149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Constantia</vt:lpstr>
      <vt:lpstr>Wingdings 2</vt:lpstr>
      <vt:lpstr>Wingdings</vt:lpstr>
      <vt:lpstr>Times New Roman</vt:lpstr>
      <vt:lpstr>Flow</vt:lpstr>
      <vt:lpstr>Slide 1</vt:lpstr>
      <vt:lpstr>Slide 2</vt:lpstr>
      <vt:lpstr>Contents </vt:lpstr>
      <vt:lpstr>Introduction </vt:lpstr>
      <vt:lpstr>Uses </vt:lpstr>
      <vt:lpstr>History &amp; Origin </vt:lpstr>
      <vt:lpstr>Top ten barley producers  (million metric tone)</vt:lpstr>
      <vt:lpstr>Area &amp; Production</vt:lpstr>
      <vt:lpstr>Crop Botany </vt:lpstr>
      <vt:lpstr>Scientific Classification</vt:lpstr>
      <vt:lpstr>Locality &amp; Soil </vt:lpstr>
      <vt:lpstr>Production Technology</vt:lpstr>
      <vt:lpstr>Slide 13</vt:lpstr>
      <vt:lpstr>Varieties </vt:lpstr>
      <vt:lpstr>Time of sowing </vt:lpstr>
      <vt:lpstr>Irrigation </vt:lpstr>
      <vt:lpstr>Weed managment </vt:lpstr>
      <vt:lpstr>Plant protection </vt:lpstr>
      <vt:lpstr>Harvesting &amp; Storage</vt:lpstr>
      <vt:lpstr>Slide 20</vt:lpstr>
      <vt:lpstr>Yield 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AGRO-TECHNOLOGY OF BARLEY</dc:title>
  <dc:creator>RANAJJEE</dc:creator>
  <cp:lastModifiedBy>NABEEL AHMAD IKRAM</cp:lastModifiedBy>
  <cp:revision>211</cp:revision>
  <dcterms:created xsi:type="dcterms:W3CDTF">2012-01-17T07:35:23Z</dcterms:created>
  <dcterms:modified xsi:type="dcterms:W3CDTF">2014-05-28T02:59:03Z</dcterms:modified>
</cp:coreProperties>
</file>