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4" r:id="rId12"/>
    <p:sldId id="267" r:id="rId13"/>
    <p:sldId id="272" r:id="rId14"/>
    <p:sldId id="268" r:id="rId15"/>
    <p:sldId id="271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09800"/>
            <a:ext cx="7772400" cy="1975104"/>
          </a:xfrm>
        </p:spPr>
        <p:txBody>
          <a:bodyPr/>
          <a:lstStyle/>
          <a:p>
            <a:pPr algn="ctr"/>
            <a:r>
              <a:rPr lang="en-US" sz="6600" dirty="0" smtClean="0"/>
              <a:t>Aroma compounds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Microbial Deterioration</a:t>
            </a:r>
          </a:p>
          <a:p>
            <a:r>
              <a:rPr lang="en-US" sz="3600" dirty="0" smtClean="0"/>
              <a:t>Reactions of Food Constituents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/>
              <a:t>Oxidation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/>
              <a:t>Non-enzymatic browning</a:t>
            </a:r>
          </a:p>
          <a:p>
            <a:r>
              <a:rPr lang="en-US" sz="3600" dirty="0" smtClean="0"/>
              <a:t>Transfer of Aroma Compounds</a:t>
            </a:r>
          </a:p>
          <a:p>
            <a:r>
              <a:rPr lang="en-US" sz="3600" dirty="0" smtClean="0"/>
              <a:t>Packaging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676400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INDIVIDUAL AROMA COMPOUNDS</a:t>
            </a:r>
            <a:endParaRPr lang="en-US" sz="5400" b="1" cap="all" spc="0" dirty="0">
              <a:ln/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72400" cy="914400"/>
          </a:xfrm>
        </p:spPr>
        <p:txBody>
          <a:bodyPr/>
          <a:lstStyle/>
          <a:p>
            <a:r>
              <a:rPr lang="en-US" dirty="0" smtClean="0"/>
              <a:t>Cyclic Terpenes</a:t>
            </a:r>
            <a:endParaRPr lang="en-US" dirty="0"/>
          </a:p>
        </p:txBody>
      </p:sp>
      <p:pic>
        <p:nvPicPr>
          <p:cNvPr id="4" name="Picture 3" descr="C:\Documents and Settings\MUNEEB KHAN\Desktop\untitled ghj.JPG"/>
          <p:cNvPicPr/>
          <p:nvPr/>
        </p:nvPicPr>
        <p:blipFill>
          <a:blip r:embed="rId2"/>
          <a:srcRect l="23485" t="8245" r="8384" b="22780"/>
          <a:stretch>
            <a:fillRect/>
          </a:stretch>
        </p:blipFill>
        <p:spPr bwMode="auto">
          <a:xfrm>
            <a:off x="762000" y="990600"/>
            <a:ext cx="80010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ESTERS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0" y="1295401"/>
          <a:ext cx="8077200" cy="5105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489200"/>
                <a:gridCol w="2692400"/>
              </a:tblGrid>
              <a:tr h="112383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Compound Name 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Fragrance 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Natural Occurrence</a:t>
                      </a:r>
                      <a:endParaRPr lang="en-US" sz="3200" dirty="0"/>
                    </a:p>
                  </a:txBody>
                  <a:tcPr/>
                </a:tc>
              </a:tr>
              <a:tr h="112383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Methyl </a:t>
                      </a:r>
                      <a:r>
                        <a:rPr lang="en-US" sz="3200" dirty="0" err="1" smtClean="0"/>
                        <a:t>formate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Ethereal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----</a:t>
                      </a:r>
                      <a:endParaRPr lang="en-US" sz="3200" dirty="0"/>
                    </a:p>
                  </a:txBody>
                  <a:tcPr/>
                </a:tc>
              </a:tr>
              <a:tr h="112383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Methyl acetate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Sweet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/>
                    </a:p>
                    <a:p>
                      <a:pPr algn="ctr"/>
                      <a:r>
                        <a:rPr lang="en-US" sz="3200" dirty="0" smtClean="0"/>
                        <a:t>----</a:t>
                      </a:r>
                      <a:endParaRPr lang="en-US" sz="3200" dirty="0"/>
                    </a:p>
                  </a:txBody>
                  <a:tcPr/>
                </a:tc>
              </a:tr>
              <a:tr h="610079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Ethyl acetate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Sweet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Wine</a:t>
                      </a:r>
                      <a:endParaRPr lang="en-US" sz="3200" dirty="0"/>
                    </a:p>
                  </a:txBody>
                  <a:tcPr/>
                </a:tc>
              </a:tr>
              <a:tr h="1123830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Isoamyl</a:t>
                      </a:r>
                      <a:r>
                        <a:rPr lang="en-US" sz="3200" dirty="0" smtClean="0"/>
                        <a:t> acetate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Fruity, banana  pear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Banana plant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72400" cy="914400"/>
          </a:xfrm>
        </p:spPr>
        <p:txBody>
          <a:bodyPr/>
          <a:lstStyle/>
          <a:p>
            <a:r>
              <a:rPr lang="en-US" dirty="0" smtClean="0"/>
              <a:t>Aromatic </a:t>
            </a:r>
            <a:endParaRPr lang="en-US" dirty="0"/>
          </a:p>
        </p:txBody>
      </p:sp>
      <p:pic>
        <p:nvPicPr>
          <p:cNvPr id="4" name="Picture 3" descr="C:\Documents and Settings\MUNEEB KHAN\Desktop\untitled mkjnbg.JPG"/>
          <p:cNvPicPr/>
          <p:nvPr/>
        </p:nvPicPr>
        <p:blipFill>
          <a:blip r:embed="rId2"/>
          <a:srcRect l="23266" t="9043" r="4786" b="18142"/>
          <a:stretch>
            <a:fillRect/>
          </a:stretch>
        </p:blipFill>
        <p:spPr bwMode="auto">
          <a:xfrm>
            <a:off x="685800" y="914400"/>
            <a:ext cx="81534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TERPENES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295400"/>
          <a:ext cx="77724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Compound Name 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Fragrance 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Natural Occurrence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Myrcene</a:t>
                      </a:r>
                      <a:r>
                        <a:rPr lang="en-US" sz="3200" dirty="0" smtClean="0"/>
                        <a:t> 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Woody complex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smtClean="0"/>
                        <a:t>Verbena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Geraniol</a:t>
                      </a:r>
                      <a:r>
                        <a:rPr lang="en-US" sz="3200" dirty="0" smtClean="0"/>
                        <a:t> 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Rose</a:t>
                      </a:r>
                      <a:r>
                        <a:rPr lang="en-US" sz="3200" baseline="0" dirty="0" smtClean="0"/>
                        <a:t> flowery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Lemon 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Nerol</a:t>
                      </a:r>
                      <a:r>
                        <a:rPr lang="en-US" sz="3200" dirty="0" smtClean="0"/>
                        <a:t> 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Sweet rose, flowery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Lemongrass 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Linalool 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Floral,</a:t>
                      </a:r>
                      <a:r>
                        <a:rPr lang="en-US" sz="3200" baseline="0" dirty="0" smtClean="0"/>
                        <a:t> sweet woody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Coriander 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Documents and Settings\MUNEEB KHAN\Desktop\thanks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0"/>
            <a:ext cx="605223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828800" y="6172200"/>
            <a:ext cx="21336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lgerian" pitchFamily="82" charset="0"/>
              </a:rPr>
              <a:t>MUNEEB KHAN</a:t>
            </a:r>
            <a:endParaRPr lang="en-US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OUTLINE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772400" cy="4572000"/>
          </a:xfrm>
        </p:spPr>
        <p:txBody>
          <a:bodyPr/>
          <a:lstStyle/>
          <a:p>
            <a:r>
              <a:rPr lang="en-US" sz="3600" dirty="0" smtClean="0"/>
              <a:t>Definition</a:t>
            </a:r>
          </a:p>
          <a:p>
            <a:r>
              <a:rPr lang="en-US" sz="3600" dirty="0" smtClean="0"/>
              <a:t>Threshold Value</a:t>
            </a:r>
          </a:p>
          <a:p>
            <a:r>
              <a:rPr lang="en-US" sz="3600" dirty="0" smtClean="0"/>
              <a:t>Aroma Value</a:t>
            </a:r>
          </a:p>
          <a:p>
            <a:r>
              <a:rPr lang="en-US" sz="3600" dirty="0" smtClean="0"/>
              <a:t>Off Flavor</a:t>
            </a:r>
          </a:p>
          <a:p>
            <a:r>
              <a:rPr lang="en-US" sz="3600" dirty="0" smtClean="0"/>
              <a:t>Aroma Defects</a:t>
            </a:r>
          </a:p>
          <a:p>
            <a:r>
              <a:rPr lang="en-US" sz="3600" dirty="0" smtClean="0"/>
              <a:t>Individual Aroma Compounds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AROMA COMPOUNDS?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229600" cy="5181600"/>
          </a:xfrm>
        </p:spPr>
        <p:txBody>
          <a:bodyPr>
            <a:noAutofit/>
          </a:bodyPr>
          <a:lstStyle/>
          <a:p>
            <a:pPr algn="just"/>
            <a:r>
              <a:rPr lang="en-US" sz="3600" dirty="0" smtClean="0"/>
              <a:t>A chemical compound has a smell or odor when two conditions are met: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3200" dirty="0" smtClean="0"/>
              <a:t>The compound needs to be volatile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3200" dirty="0" smtClean="0"/>
              <a:t>Sufficiently high concentration </a:t>
            </a:r>
          </a:p>
          <a:p>
            <a:pPr>
              <a:buNone/>
            </a:pPr>
            <a:r>
              <a:rPr lang="en-US" sz="3600" dirty="0" smtClean="0"/>
              <a:t>OR</a:t>
            </a:r>
          </a:p>
          <a:p>
            <a:r>
              <a:rPr lang="en-US" sz="3600" dirty="0" smtClean="0"/>
              <a:t>“Aroma substances are volatile compounds which are perceived by the odor receptor sites of the smell organ.”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THRESHOLD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“The lowest concentration of compound that is just enough for the recognition of its odor is called the odor threshold.”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AROMA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“Compounds with high aroma value contribute to the aroma of food.”</a:t>
            </a:r>
          </a:p>
          <a:p>
            <a:pPr>
              <a:buNone/>
            </a:pPr>
            <a:r>
              <a:rPr lang="en-US" sz="3600" dirty="0" smtClean="0"/>
              <a:t>			</a:t>
            </a:r>
            <a:r>
              <a:rPr lang="en-US" sz="4800" dirty="0" smtClean="0"/>
              <a:t>Ax = </a:t>
            </a:r>
            <a:r>
              <a:rPr lang="en-US" sz="4800" i="1" dirty="0" err="1" smtClean="0">
                <a:latin typeface="Century Schoolbook" pitchFamily="18" charset="0"/>
              </a:rPr>
              <a:t>cx</a:t>
            </a:r>
            <a:r>
              <a:rPr lang="en-US" sz="4800" i="1" dirty="0" smtClean="0">
                <a:latin typeface="Century Schoolbook" pitchFamily="18" charset="0"/>
              </a:rPr>
              <a:t>/ax</a:t>
            </a:r>
            <a:endParaRPr lang="en-US" sz="5400" i="1" dirty="0" smtClean="0">
              <a:latin typeface="Century Schoolbook" pitchFamily="18" charset="0"/>
            </a:endParaRPr>
          </a:p>
          <a:p>
            <a:pPr>
              <a:buNone/>
            </a:pPr>
            <a:r>
              <a:rPr lang="en-US" sz="3600" dirty="0" smtClean="0"/>
              <a:t>Ax= Aroma Value</a:t>
            </a:r>
          </a:p>
          <a:p>
            <a:pPr>
              <a:buNone/>
            </a:pPr>
            <a:r>
              <a:rPr lang="en-US" sz="4000" i="1" dirty="0" err="1" smtClean="0">
                <a:latin typeface="Century Schoolbook" pitchFamily="18" charset="0"/>
              </a:rPr>
              <a:t>cx</a:t>
            </a:r>
            <a:r>
              <a:rPr lang="en-US" sz="4000" i="1" dirty="0" smtClean="0">
                <a:latin typeface="Century Schoolbook" pitchFamily="18" charset="0"/>
              </a:rPr>
              <a:t>= </a:t>
            </a:r>
            <a:r>
              <a:rPr lang="en-US" sz="3600" i="1" dirty="0" smtClean="0">
                <a:latin typeface="Century Schoolbook" pitchFamily="18" charset="0"/>
              </a:rPr>
              <a:t>Conc. of compound X</a:t>
            </a:r>
            <a:endParaRPr lang="en-US" sz="4000" i="1" dirty="0" smtClean="0">
              <a:latin typeface="Century Schoolbook" pitchFamily="18" charset="0"/>
            </a:endParaRPr>
          </a:p>
          <a:p>
            <a:pPr>
              <a:buNone/>
            </a:pPr>
            <a:r>
              <a:rPr lang="en-US" sz="4000" i="1" dirty="0" smtClean="0">
                <a:latin typeface="Century Schoolbook" pitchFamily="18" charset="0"/>
              </a:rPr>
              <a:t>ax= </a:t>
            </a:r>
            <a:r>
              <a:rPr lang="en-US" sz="3600" i="1" dirty="0" smtClean="0">
                <a:latin typeface="Century Schoolbook" pitchFamily="18" charset="0"/>
              </a:rPr>
              <a:t>Odor threshold of compound X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r>
              <a:rPr lang="en-US" sz="4400" dirty="0" smtClean="0"/>
              <a:t>OFF-FLAVOR/TAINTS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9248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An off-flavor can arise through </a:t>
            </a:r>
          </a:p>
          <a:p>
            <a:r>
              <a:rPr lang="en-US" sz="4000" dirty="0" smtClean="0"/>
              <a:t>Foreign aroma substances</a:t>
            </a:r>
          </a:p>
          <a:p>
            <a:r>
              <a:rPr lang="en-US" sz="4000" dirty="0" smtClean="0"/>
              <a:t>Loss of key odorants </a:t>
            </a:r>
          </a:p>
          <a:p>
            <a:r>
              <a:rPr lang="en-US" sz="4000" dirty="0" smtClean="0"/>
              <a:t>Concentration ratio of individual aroma substance</a:t>
            </a:r>
          </a:p>
          <a:p>
            <a:r>
              <a:rPr lang="en-US" sz="4000" dirty="0" smtClean="0"/>
              <a:t>Not present in food</a:t>
            </a:r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895600" y="228600"/>
            <a:ext cx="3429000" cy="114300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entury Schoolbook" pitchFamily="18" charset="0"/>
              </a:rPr>
              <a:t>Aroma Defect</a:t>
            </a:r>
            <a:endParaRPr lang="en-US" sz="3600" dirty="0">
              <a:latin typeface="Century Schoolbook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81000" y="3048000"/>
            <a:ext cx="2362200" cy="144780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Century Schoolbook" pitchFamily="18" charset="0"/>
              </a:rPr>
              <a:t>Food Processing</a:t>
            </a:r>
            <a:endParaRPr lang="en-US" sz="3200" dirty="0">
              <a:latin typeface="Century Schoolbook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477000" y="3048000"/>
            <a:ext cx="2438400" cy="152400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Century Schoolbook" pitchFamily="18" charset="0"/>
              </a:rPr>
              <a:t>Food Storage</a:t>
            </a:r>
            <a:endParaRPr lang="en-US" sz="3200" dirty="0">
              <a:latin typeface="Century Schoolbook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09800" y="5181600"/>
            <a:ext cx="2362200" cy="144780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Century Schoolbook" pitchFamily="18" charset="0"/>
              </a:rPr>
              <a:t>Plant Food</a:t>
            </a:r>
            <a:endParaRPr lang="en-US" sz="3200" dirty="0">
              <a:latin typeface="Century Schoolbook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800600" y="5029200"/>
            <a:ext cx="2286000" cy="167640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Century Schoolbook" pitchFamily="18" charset="0"/>
              </a:rPr>
              <a:t>Food of Animal Origin</a:t>
            </a:r>
            <a:endParaRPr lang="en-US" sz="3200" dirty="0">
              <a:latin typeface="Century Schoolbook" pitchFamily="18" charset="0"/>
            </a:endParaRPr>
          </a:p>
        </p:txBody>
      </p:sp>
      <p:sp>
        <p:nvSpPr>
          <p:cNvPr id="12" name="Right Arrow 11"/>
          <p:cNvSpPr/>
          <p:nvPr/>
        </p:nvSpPr>
        <p:spPr>
          <a:xfrm rot="2010450">
            <a:off x="5344397" y="2066079"/>
            <a:ext cx="2596439" cy="267162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4645935">
            <a:off x="3760314" y="3078182"/>
            <a:ext cx="3429000" cy="304800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5935052">
            <a:off x="1978426" y="3089000"/>
            <a:ext cx="3429000" cy="304800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8752691">
            <a:off x="1399600" y="2029279"/>
            <a:ext cx="2438400" cy="304800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Thermal Treatment</a:t>
            </a:r>
          </a:p>
          <a:p>
            <a:r>
              <a:rPr lang="en-US" sz="3600" dirty="0" smtClean="0"/>
              <a:t>Canning</a:t>
            </a:r>
          </a:p>
          <a:p>
            <a:r>
              <a:rPr lang="en-US" sz="3600" dirty="0" smtClean="0"/>
              <a:t>Disinfection</a:t>
            </a:r>
          </a:p>
          <a:p>
            <a:r>
              <a:rPr lang="en-US" sz="3600" dirty="0" smtClean="0"/>
              <a:t>Fermentation Defects</a:t>
            </a:r>
          </a:p>
          <a:p>
            <a:r>
              <a:rPr lang="en-US" sz="3600" dirty="0" smtClean="0"/>
              <a:t>Preservation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Environmental Pollution</a:t>
            </a:r>
          </a:p>
          <a:p>
            <a:r>
              <a:rPr lang="en-US" sz="3600" dirty="0" smtClean="0"/>
              <a:t>Biocides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7" name="Picture 3" descr="C:\Documents and Settings\MUNEEB KHAN\Desktop\4.air-pollution-caus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2362200"/>
            <a:ext cx="3467100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252</TotalTime>
  <Words>192</Words>
  <Application>Microsoft Office PowerPoint</Application>
  <PresentationFormat>On-screen Show (4:3)</PresentationFormat>
  <Paragraphs>86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Metro</vt:lpstr>
      <vt:lpstr>Aroma compounds</vt:lpstr>
      <vt:lpstr>OUTLINE</vt:lpstr>
      <vt:lpstr>WHAT ARE AROMA COMPOUNDS?</vt:lpstr>
      <vt:lpstr>THRESHOLD VALUE</vt:lpstr>
      <vt:lpstr>AROMA VALUE</vt:lpstr>
      <vt:lpstr>OFF-FLAVOR/TAINTS</vt:lpstr>
      <vt:lpstr>Slide 7</vt:lpstr>
      <vt:lpstr>FOOD PROCESSING</vt:lpstr>
      <vt:lpstr>PLANT FOOD</vt:lpstr>
      <vt:lpstr>FOOD STORAGE</vt:lpstr>
      <vt:lpstr>INDIVIDUAL AROMA COMPOUNDS</vt:lpstr>
      <vt:lpstr>Cyclic Terpenes</vt:lpstr>
      <vt:lpstr>ESTERS</vt:lpstr>
      <vt:lpstr>Aromatic </vt:lpstr>
      <vt:lpstr>LINEAR TERPENES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MUNEEB KHAN</cp:lastModifiedBy>
  <cp:revision>50</cp:revision>
  <dcterms:created xsi:type="dcterms:W3CDTF">2006-08-16T00:00:00Z</dcterms:created>
  <dcterms:modified xsi:type="dcterms:W3CDTF">2011-06-06T14:59:45Z</dcterms:modified>
</cp:coreProperties>
</file>