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56" r:id="rId3"/>
    <p:sldId id="263" r:id="rId4"/>
    <p:sldId id="267" r:id="rId5"/>
    <p:sldId id="266" r:id="rId6"/>
    <p:sldId id="257" r:id="rId7"/>
    <p:sldId id="259" r:id="rId8"/>
    <p:sldId id="284" r:id="rId9"/>
    <p:sldId id="285" r:id="rId10"/>
    <p:sldId id="286" r:id="rId11"/>
    <p:sldId id="287" r:id="rId12"/>
    <p:sldId id="261" r:id="rId13"/>
    <p:sldId id="262" r:id="rId14"/>
    <p:sldId id="276" r:id="rId15"/>
    <p:sldId id="277" r:id="rId16"/>
    <p:sldId id="279" r:id="rId17"/>
    <p:sldId id="280" r:id="rId18"/>
    <p:sldId id="270" r:id="rId19"/>
    <p:sldId id="271" r:id="rId20"/>
    <p:sldId id="272" r:id="rId21"/>
    <p:sldId id="274" r:id="rId22"/>
    <p:sldId id="278"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FE13C2-4CF3-4F7E-A420-E3972A3A80A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765555-08A9-4F69-BFCE-1105F998F9FB}" type="datetimeFigureOut">
              <a:rPr lang="en-US" smtClean="0"/>
              <a:pPr/>
              <a:t>3/1/2012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27FE13C2-4CF3-4F7E-A420-E3972A3A80AD}"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765555-08A9-4F69-BFCE-1105F998F9FB}" type="datetimeFigureOut">
              <a:rPr lang="en-US" smtClean="0"/>
              <a:pPr/>
              <a:t>3/1/2012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7FE13C2-4CF3-4F7E-A420-E3972A3A80AD}"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organicgardeningpractices.com/managingsoilorganically.php"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72715619.png"/>
          <p:cNvPicPr>
            <a:picLocks noGrp="1" noChangeAspect="1"/>
          </p:cNvPicPr>
          <p:nvPr>
            <p:ph idx="1"/>
          </p:nvPr>
        </p:nvPicPr>
        <p:blipFill>
          <a:blip r:embed="rId2" cstate="print"/>
          <a:stretch>
            <a:fillRect/>
          </a:stretch>
        </p:blipFill>
        <p:spPr>
          <a:xfrm>
            <a:off x="0" y="0"/>
            <a:ext cx="9144000" cy="6844144"/>
          </a:xfr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7772400" cy="1362456"/>
          </a:xfrm>
        </p:spPr>
        <p:txBody>
          <a:bodyPr/>
          <a:lstStyle/>
          <a:p>
            <a:r>
              <a:rPr dirty="0" smtClean="0"/>
              <a:t>Problems of water-logged soils </a:t>
            </a:r>
            <a:endParaRPr lang="en-US" dirty="0"/>
          </a:p>
        </p:txBody>
      </p:sp>
      <p:sp>
        <p:nvSpPr>
          <p:cNvPr id="3" name="Text Placeholder 2"/>
          <p:cNvSpPr>
            <a:spLocks noGrp="1"/>
          </p:cNvSpPr>
          <p:nvPr>
            <p:ph type="body" idx="1"/>
          </p:nvPr>
        </p:nvSpPr>
        <p:spPr/>
        <p:txBody>
          <a:bodyPr>
            <a:normAutofit fontScale="85000" lnSpcReduction="20000"/>
          </a:bodyPr>
          <a:lstStyle/>
          <a:p>
            <a:pPr>
              <a:buFont typeface="Wingdings" pitchFamily="2" charset="2"/>
              <a:buChar char="Ø"/>
            </a:pPr>
            <a:r>
              <a:rPr lang="en-US" b="1" dirty="0" smtClean="0"/>
              <a:t>  Soil temperature:</a:t>
            </a:r>
            <a:r>
              <a:rPr lang="en-US" dirty="0" smtClean="0"/>
              <a:t> water-logging lower  down the soil temperature. </a:t>
            </a:r>
          </a:p>
          <a:p>
            <a:pPr>
              <a:buFont typeface="Wingdings" pitchFamily="2" charset="2"/>
              <a:buChar char="Ø"/>
            </a:pPr>
            <a:endParaRPr lang="en-US" dirty="0" smtClean="0"/>
          </a:p>
          <a:p>
            <a:pPr>
              <a:buFont typeface="Wingdings" pitchFamily="2" charset="2"/>
              <a:buChar char="Ø"/>
            </a:pPr>
            <a:r>
              <a:rPr lang="en-US" b="1" dirty="0" smtClean="0"/>
              <a:t>Soil pH:</a:t>
            </a:r>
            <a:r>
              <a:rPr lang="en-US" dirty="0" smtClean="0"/>
              <a:t> There are reversible pH change of the </a:t>
            </a:r>
            <a:r>
              <a:rPr lang="en-US" dirty="0" err="1" smtClean="0"/>
              <a:t>floodesoil</a:t>
            </a:r>
            <a:r>
              <a:rPr lang="en-US" dirty="0" smtClean="0"/>
              <a:t>, pH tends to</a:t>
            </a:r>
          </a:p>
          <a:p>
            <a:r>
              <a:rPr lang="en-US" dirty="0" smtClean="0"/>
              <a:t> increase in acidic soils and decrease in alkaline </a:t>
            </a:r>
            <a:r>
              <a:rPr lang="en-US" dirty="0" err="1" smtClean="0"/>
              <a:t>soila</a:t>
            </a:r>
            <a:r>
              <a:rPr lang="en-US" dirty="0" smtClean="0"/>
              <a:t>, undoubtedly pH is alter towards </a:t>
            </a:r>
            <a:r>
              <a:rPr lang="en-US" dirty="0" err="1" smtClean="0"/>
              <a:t>narmal</a:t>
            </a:r>
            <a:endParaRPr lang="en-US" dirty="0"/>
          </a:p>
        </p:txBody>
      </p:sp>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Problems of water-logged soils </a:t>
            </a:r>
            <a:endParaRPr lang="en-US" dirty="0"/>
          </a:p>
        </p:txBody>
      </p:sp>
      <p:sp>
        <p:nvSpPr>
          <p:cNvPr id="3" name="Text Placeholder 2"/>
          <p:cNvSpPr>
            <a:spLocks noGrp="1"/>
          </p:cNvSpPr>
          <p:nvPr>
            <p:ph type="body" idx="1"/>
          </p:nvPr>
        </p:nvSpPr>
        <p:spPr>
          <a:xfrm>
            <a:off x="530352" y="2971800"/>
            <a:ext cx="7772400" cy="3886200"/>
          </a:xfrm>
        </p:spPr>
        <p:txBody>
          <a:bodyPr>
            <a:normAutofit/>
          </a:bodyPr>
          <a:lstStyle/>
          <a:p>
            <a:pPr>
              <a:buFont typeface="Wingdings" pitchFamily="2" charset="2"/>
              <a:buChar char="Ø"/>
            </a:pPr>
            <a:r>
              <a:rPr lang="en-US" b="1" dirty="0" smtClean="0"/>
              <a:t>  Availability of nutrients.</a:t>
            </a:r>
          </a:p>
          <a:p>
            <a:pPr>
              <a:buFont typeface="Wingdings" pitchFamily="2" charset="2"/>
              <a:buChar char="Ø"/>
            </a:pPr>
            <a:r>
              <a:rPr lang="en-US" sz="2400" dirty="0" smtClean="0"/>
              <a:t>Nitrogen</a:t>
            </a:r>
            <a:r>
              <a:rPr lang="en-US" b="1" dirty="0" smtClean="0"/>
              <a:t>- </a:t>
            </a:r>
            <a:r>
              <a:rPr lang="en-US" dirty="0" smtClean="0"/>
              <a:t>nitrogen deficiency is extremely common in water-logged soil.</a:t>
            </a:r>
          </a:p>
          <a:p>
            <a:pPr>
              <a:buFont typeface="Wingdings" pitchFamily="2" charset="2"/>
              <a:buChar char="Ø"/>
            </a:pPr>
            <a:endParaRPr lang="en-US" dirty="0" smtClean="0"/>
          </a:p>
          <a:p>
            <a:pPr lvl="0">
              <a:buFont typeface="Wingdings" pitchFamily="2" charset="2"/>
              <a:buChar char="Ø"/>
            </a:pPr>
            <a:r>
              <a:rPr lang="en-US" b="1" dirty="0" smtClean="0"/>
              <a:t>Phosphorus: </a:t>
            </a:r>
            <a:r>
              <a:rPr lang="en-US" dirty="0" smtClean="0"/>
              <a:t>The inorganic form of P are usually present at higher </a:t>
            </a:r>
            <a:r>
              <a:rPr lang="en-US" dirty="0" err="1" smtClean="0"/>
              <a:t>lelels</a:t>
            </a:r>
            <a:r>
              <a:rPr lang="en-US" dirty="0" smtClean="0"/>
              <a:t> in flooded </a:t>
            </a:r>
            <a:r>
              <a:rPr lang="en-US" dirty="0" err="1" smtClean="0"/>
              <a:t>siols</a:t>
            </a:r>
            <a:r>
              <a:rPr lang="en-US" dirty="0" smtClean="0"/>
              <a:t> </a:t>
            </a:r>
            <a:r>
              <a:rPr lang="en-US" dirty="0" err="1" smtClean="0"/>
              <a:t>thenin</a:t>
            </a:r>
            <a:r>
              <a:rPr lang="en-US" dirty="0" smtClean="0"/>
              <a:t> upland soils</a:t>
            </a:r>
          </a:p>
          <a:p>
            <a:pPr lvl="0">
              <a:buFont typeface="Wingdings" pitchFamily="2" charset="2"/>
              <a:buChar char="Ø"/>
            </a:pPr>
            <a:r>
              <a:rPr lang="en-US" b="1" dirty="0" err="1" smtClean="0"/>
              <a:t>Sulphur</a:t>
            </a:r>
            <a:r>
              <a:rPr lang="en-US" b="1" dirty="0" smtClean="0"/>
              <a:t>: </a:t>
            </a:r>
            <a:r>
              <a:rPr lang="en-US" dirty="0" err="1" smtClean="0"/>
              <a:t>Sulphur</a:t>
            </a:r>
            <a:r>
              <a:rPr lang="en-US" dirty="0" smtClean="0"/>
              <a:t> deficiency  has been reported from many lowland area. </a:t>
            </a:r>
          </a:p>
          <a:p>
            <a:pPr>
              <a:buFont typeface="Wingdings" pitchFamily="2" charset="2"/>
              <a:buChar char="Ø"/>
            </a:pPr>
            <a:endParaRPr lang="en-US"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Effects of water logging on crop plant</a:t>
            </a:r>
            <a:endParaRPr lang="en-US" dirty="0"/>
          </a:p>
        </p:txBody>
      </p:sp>
      <p:sp>
        <p:nvSpPr>
          <p:cNvPr id="5" name="Subtitle 4"/>
          <p:cNvSpPr>
            <a:spLocks noGrp="1"/>
          </p:cNvSpPr>
          <p:nvPr>
            <p:ph type="subTitle" idx="1"/>
          </p:nvPr>
        </p:nvSpPr>
        <p:spPr>
          <a:xfrm>
            <a:off x="533400" y="3228536"/>
            <a:ext cx="7854696" cy="3934264"/>
          </a:xfrm>
        </p:spPr>
        <p:txBody>
          <a:bodyPr>
            <a:normAutofit fontScale="70000" lnSpcReduction="20000"/>
          </a:bodyPr>
          <a:lstStyle/>
          <a:p>
            <a:pPr algn="just">
              <a:buFont typeface="Wingdings" pitchFamily="2" charset="2"/>
              <a:buChar char="Ø"/>
            </a:pPr>
            <a:r>
              <a:rPr lang="en-US" sz="3400" dirty="0" smtClean="0"/>
              <a:t>  </a:t>
            </a:r>
            <a:r>
              <a:rPr lang="en-US" sz="4400" i="1" smtClean="0"/>
              <a:t>Water logging</a:t>
            </a:r>
            <a:r>
              <a:rPr lang="en-US" sz="4400" i="1" dirty="0" smtClean="0"/>
              <a:t> affects a number of biological and chemical processes in plants and soils that can impact crop growth in both the short and long term.</a:t>
            </a:r>
          </a:p>
          <a:p>
            <a:pPr algn="just">
              <a:buFont typeface="Wingdings" pitchFamily="2" charset="2"/>
              <a:buChar char="Ø"/>
            </a:pPr>
            <a:r>
              <a:rPr lang="en-US" sz="4400" i="1" dirty="0" smtClean="0"/>
              <a:t>  The primary cause of water logging in crop plants is oxygen deprivation</a:t>
            </a:r>
          </a:p>
          <a:p>
            <a:pPr algn="just">
              <a:buFont typeface="Wingdings" pitchFamily="2" charset="2"/>
              <a:buChar char="Ø"/>
            </a:pPr>
            <a:r>
              <a:rPr lang="en-US" sz="4400" i="1" dirty="0" smtClean="0"/>
              <a:t>While,  Plants need oxygen for cell division, growth and the uptake and transport of nutrients. </a:t>
            </a:r>
            <a:endParaRPr lang="en-US" sz="4400" i="1"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Effects of water logging on crop plant</a:t>
            </a:r>
            <a:endParaRPr lang="en-US" dirty="0"/>
          </a:p>
        </p:txBody>
      </p:sp>
      <p:sp>
        <p:nvSpPr>
          <p:cNvPr id="3" name="Subtitle 2"/>
          <p:cNvSpPr>
            <a:spLocks noGrp="1"/>
          </p:cNvSpPr>
          <p:nvPr>
            <p:ph type="subTitle" idx="1"/>
          </p:nvPr>
        </p:nvSpPr>
        <p:spPr>
          <a:xfrm>
            <a:off x="533400" y="3228536"/>
            <a:ext cx="7854696" cy="3172264"/>
          </a:xfrm>
        </p:spPr>
        <p:txBody>
          <a:bodyPr>
            <a:noAutofit/>
          </a:bodyPr>
          <a:lstStyle/>
          <a:p>
            <a:pPr algn="ctr">
              <a:buFont typeface="Wingdings" pitchFamily="2" charset="2"/>
              <a:buChar char="Ø"/>
            </a:pPr>
            <a:r>
              <a:rPr lang="en-US" sz="2400" dirty="0" smtClean="0"/>
              <a:t>Generally, the oxygen level in a saturated soil reaches the point that is harmful to plant growth after about 48-96 hours.</a:t>
            </a:r>
          </a:p>
          <a:p>
            <a:pPr algn="l">
              <a:buFont typeface="Wingdings" pitchFamily="2" charset="2"/>
              <a:buChar char="Ø"/>
            </a:pPr>
            <a:r>
              <a:rPr lang="en-US" sz="2400" dirty="0" smtClean="0"/>
              <a:t>  Waterlogged conditions also reduce root growth                         </a:t>
            </a:r>
          </a:p>
          <a:p>
            <a:pPr algn="just">
              <a:buFont typeface="Wingdings" pitchFamily="2" charset="2"/>
              <a:buChar char="Ø"/>
            </a:pPr>
            <a:r>
              <a:rPr lang="en-US" sz="2400" dirty="0" smtClean="0"/>
              <a:t>It  causes  to  wilt  plants</a:t>
            </a:r>
          </a:p>
          <a:p>
            <a:pPr algn="just">
              <a:buFont typeface="Wingdings" pitchFamily="2" charset="2"/>
              <a:buChar char="Ø"/>
            </a:pPr>
            <a:r>
              <a:rPr lang="en-US" sz="2400" dirty="0" smtClean="0"/>
              <a:t>And ultimately   plants  dye</a:t>
            </a:r>
            <a:endParaRPr lang="en-US" sz="2400" dirty="0"/>
          </a:p>
        </p:txBody>
      </p:sp>
    </p:spTree>
  </p:cSld>
  <p:clrMapOvr>
    <a:masterClrMapping/>
  </p:clrMapOvr>
  <p:transition spd="slow">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Symptoms of </a:t>
            </a:r>
            <a:r>
              <a:rPr lang="en-US" dirty="0" err="1" smtClean="0"/>
              <a:t>waterlogging</a:t>
            </a:r>
            <a:endParaRPr lang="en-US" dirty="0"/>
          </a:p>
        </p:txBody>
      </p:sp>
      <p:sp>
        <p:nvSpPr>
          <p:cNvPr id="3" name="Subtitle 2"/>
          <p:cNvSpPr>
            <a:spLocks noGrp="1"/>
          </p:cNvSpPr>
          <p:nvPr>
            <p:ph type="subTitle" idx="1"/>
          </p:nvPr>
        </p:nvSpPr>
        <p:spPr>
          <a:xfrm>
            <a:off x="457200" y="3505200"/>
            <a:ext cx="7854696" cy="3352800"/>
          </a:xfrm>
        </p:spPr>
        <p:txBody>
          <a:bodyPr>
            <a:normAutofit/>
          </a:bodyPr>
          <a:lstStyle/>
          <a:p>
            <a:pPr lvl="1" algn="just">
              <a:lnSpc>
                <a:spcPct val="120000"/>
              </a:lnSpc>
              <a:buFont typeface="Wingdings" pitchFamily="2" charset="2"/>
              <a:buChar char="Ø"/>
            </a:pPr>
            <a:r>
              <a:rPr lang="en-US" dirty="0" smtClean="0"/>
              <a:t>  yellowing of leaves</a:t>
            </a:r>
          </a:p>
          <a:p>
            <a:pPr lvl="1" algn="just">
              <a:lnSpc>
                <a:spcPct val="120000"/>
              </a:lnSpc>
              <a:buFont typeface="Wingdings" pitchFamily="2" charset="2"/>
              <a:buChar char="Ø"/>
            </a:pPr>
            <a:r>
              <a:rPr lang="en-US" dirty="0" smtClean="0"/>
              <a:t>dry angular blotches on leaves</a:t>
            </a:r>
          </a:p>
          <a:p>
            <a:pPr lvl="1" algn="just">
              <a:lnSpc>
                <a:spcPct val="120000"/>
              </a:lnSpc>
              <a:buFont typeface="Wingdings" pitchFamily="2" charset="2"/>
              <a:buChar char="Ø"/>
            </a:pPr>
            <a:r>
              <a:rPr lang="en-US" dirty="0" smtClean="0"/>
              <a:t>A root sample will show blue-black roots</a:t>
            </a:r>
          </a:p>
          <a:p>
            <a:pPr lvl="1" algn="just">
              <a:lnSpc>
                <a:spcPct val="120000"/>
              </a:lnSpc>
              <a:buFont typeface="Wingdings" pitchFamily="2" charset="2"/>
              <a:buChar char="Ø"/>
            </a:pPr>
            <a:r>
              <a:rPr lang="en-US" b="1" dirty="0" smtClean="0"/>
              <a:t>·</a:t>
            </a:r>
            <a:r>
              <a:rPr lang="en-US" dirty="0" smtClean="0"/>
              <a:t>  Roots may rot away completely</a:t>
            </a:r>
            <a:endParaRPr lang="en-US"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Symptoms of </a:t>
            </a:r>
            <a:r>
              <a:rPr lang="en-US" dirty="0" err="1" smtClean="0"/>
              <a:t>waterlogging</a:t>
            </a:r>
            <a:endParaRPr lang="en-US" dirty="0"/>
          </a:p>
        </p:txBody>
      </p:sp>
      <p:sp>
        <p:nvSpPr>
          <p:cNvPr id="3" name="Subtitle 2"/>
          <p:cNvSpPr>
            <a:spLocks noGrp="1"/>
          </p:cNvSpPr>
          <p:nvPr>
            <p:ph type="subTitle" idx="1"/>
          </p:nvPr>
        </p:nvSpPr>
        <p:spPr>
          <a:xfrm>
            <a:off x="533400" y="3228536"/>
            <a:ext cx="7854696" cy="3629464"/>
          </a:xfrm>
        </p:spPr>
        <p:txBody>
          <a:bodyPr>
            <a:normAutofit/>
          </a:bodyPr>
          <a:lstStyle/>
          <a:p>
            <a:pPr>
              <a:buFont typeface="Wingdings" pitchFamily="2" charset="2"/>
              <a:buChar char="Ø"/>
            </a:pPr>
            <a:endParaRPr lang="en-US" dirty="0" smtClean="0"/>
          </a:p>
          <a:p>
            <a:pPr algn="l">
              <a:lnSpc>
                <a:spcPct val="120000"/>
              </a:lnSpc>
              <a:buFont typeface="Wingdings" pitchFamily="2" charset="2"/>
              <a:buChar char="Ø"/>
            </a:pPr>
            <a:r>
              <a:rPr lang="en-US" dirty="0" smtClean="0"/>
              <a:t>There may be dark areas along the midrib</a:t>
            </a:r>
          </a:p>
          <a:p>
            <a:pPr algn="l">
              <a:buFont typeface="Wingdings" pitchFamily="2" charset="2"/>
              <a:buChar char="Ø"/>
            </a:pPr>
            <a:r>
              <a:rPr lang="en-US" dirty="0" smtClean="0"/>
              <a:t>and areas within the leaf go brown, especially in evergreen leaves.</a:t>
            </a:r>
          </a:p>
          <a:p>
            <a:pPr algn="l">
              <a:buFont typeface="Wingdings" pitchFamily="2" charset="2"/>
              <a:buChar char="Ø"/>
            </a:pPr>
            <a:r>
              <a:rPr lang="en-US" dirty="0" smtClean="0"/>
              <a:t>Herbaceous plants may fail to sprout in spring, or leaves can open and then die. </a:t>
            </a:r>
          </a:p>
          <a:p>
            <a:pPr algn="l">
              <a:buFont typeface="Wingdings" pitchFamily="2" charset="2"/>
              <a:buChar char="Ø"/>
            </a:pPr>
            <a:r>
              <a:rPr lang="en-US" dirty="0" smtClean="0"/>
              <a:t>Plant growth is stunted</a:t>
            </a:r>
          </a:p>
          <a:p>
            <a:pPr>
              <a:buFont typeface="Wingdings" pitchFamily="2" charset="2"/>
              <a:buChar char="Ø"/>
            </a:pPr>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Symptoms of Waterlogged crop</a:t>
            </a:r>
            <a:endParaRPr lang="en-US" sz="2400" dirty="0"/>
          </a:p>
        </p:txBody>
      </p:sp>
      <p:sp>
        <p:nvSpPr>
          <p:cNvPr id="3" name="Text Placeholder 2"/>
          <p:cNvSpPr>
            <a:spLocks noGrp="1"/>
          </p:cNvSpPr>
          <p:nvPr>
            <p:ph type="body" sz="half" idx="2"/>
          </p:nvPr>
        </p:nvSpPr>
        <p:spPr/>
        <p:txBody>
          <a:bodyPr/>
          <a:lstStyle/>
          <a:p>
            <a:endParaRPr lang="en-US" dirty="0"/>
          </a:p>
        </p:txBody>
      </p:sp>
      <p:pic>
        <p:nvPicPr>
          <p:cNvPr id="5" name="Picture Placeholder 4" descr="500926_fe595c79.jpg"/>
          <p:cNvPicPr>
            <a:picLocks noGrp="1" noChangeAspect="1"/>
          </p:cNvPicPr>
          <p:nvPr>
            <p:ph type="pic" idx="1"/>
          </p:nvPr>
        </p:nvPicPr>
        <p:blipFill>
          <a:blip r:embed="rId2" cstate="print"/>
          <a:srcRect l="5942" r="5942"/>
          <a:stretch>
            <a:fillRect/>
          </a:stretch>
        </p:blipFill>
        <p:spPr>
          <a:xfrm rot="420000">
            <a:off x="3179344" y="1140810"/>
            <a:ext cx="5219290" cy="4138602"/>
          </a:xfrm>
        </p:spPr>
      </p:pic>
    </p:spTree>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Waterlogged  crop</a:t>
            </a:r>
            <a:endParaRPr lang="en-US" dirty="0"/>
          </a:p>
        </p:txBody>
      </p:sp>
      <p:sp>
        <p:nvSpPr>
          <p:cNvPr id="3" name="Text Placeholder 2"/>
          <p:cNvSpPr>
            <a:spLocks noGrp="1"/>
          </p:cNvSpPr>
          <p:nvPr>
            <p:ph type="body" idx="2"/>
          </p:nvPr>
        </p:nvSpPr>
        <p:spPr/>
        <p:txBody>
          <a:bodyPr/>
          <a:lstStyle/>
          <a:p>
            <a:endParaRPr lang="en-US"/>
          </a:p>
        </p:txBody>
      </p:sp>
      <p:pic>
        <p:nvPicPr>
          <p:cNvPr id="5" name="Content Placeholder 4" descr="17_6.jpg"/>
          <p:cNvPicPr>
            <a:picLocks noGrp="1" noChangeAspect="1"/>
          </p:cNvPicPr>
          <p:nvPr>
            <p:ph sz="half" idx="1"/>
          </p:nvPr>
        </p:nvPicPr>
        <p:blipFill>
          <a:blip r:embed="rId2" cstate="print"/>
          <a:stretch>
            <a:fillRect/>
          </a:stretch>
        </p:blipFill>
        <p:spPr>
          <a:xfrm>
            <a:off x="3575050" y="1219200"/>
            <a:ext cx="5111750" cy="4419600"/>
          </a:xfrm>
        </p:spPr>
      </p:pic>
    </p:spTree>
  </p:cSld>
  <p:clrMapOvr>
    <a:masterClrMapping/>
  </p:clrMapOvr>
  <p:transition>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Some crops which can tolerate  water logging</a:t>
            </a:r>
            <a:endParaRPr lang="en-US" dirty="0"/>
          </a:p>
        </p:txBody>
      </p:sp>
      <p:sp>
        <p:nvSpPr>
          <p:cNvPr id="3" name="Subtitle 2"/>
          <p:cNvSpPr>
            <a:spLocks noGrp="1"/>
          </p:cNvSpPr>
          <p:nvPr>
            <p:ph type="subTitle" idx="1"/>
          </p:nvPr>
        </p:nvSpPr>
        <p:spPr>
          <a:xfrm>
            <a:off x="0" y="3276600"/>
            <a:ext cx="8388096" cy="3048000"/>
          </a:xfrm>
        </p:spPr>
        <p:txBody>
          <a:bodyPr/>
          <a:lstStyle/>
          <a:p>
            <a:pPr lvl="1" algn="l">
              <a:buFont typeface="Wingdings" pitchFamily="2" charset="2"/>
              <a:buChar char="Ø"/>
            </a:pPr>
            <a:r>
              <a:rPr lang="en-US" dirty="0" smtClean="0"/>
              <a:t>  HIGH TOLERANCE; sugarcane, potatoes, rice, willow, plum, broad beans strawberries</a:t>
            </a:r>
          </a:p>
          <a:p>
            <a:pPr lvl="1" algn="l">
              <a:buFont typeface="Wingdings" pitchFamily="2" charset="2"/>
              <a:buChar char="Ø"/>
            </a:pPr>
            <a:r>
              <a:rPr lang="en-US" dirty="0" smtClean="0"/>
              <a:t>MEDIUM TOLERANCE; </a:t>
            </a:r>
            <a:r>
              <a:rPr lang="en-US" dirty="0" err="1" smtClean="0"/>
              <a:t>sugerbeet</a:t>
            </a:r>
            <a:r>
              <a:rPr lang="en-US" dirty="0" smtClean="0"/>
              <a:t>, wheat, oats, citrus, bananas, apple, barley peas,, cotton pears, blackberries,</a:t>
            </a:r>
          </a:p>
          <a:p>
            <a:pPr lvl="1" algn="l">
              <a:buFont typeface="Wingdings" pitchFamily="2" charset="2"/>
              <a:buChar char="Ø"/>
            </a:pPr>
            <a:endParaRPr lang="en-US" dirty="0" smtClean="0"/>
          </a:p>
          <a:p>
            <a:pPr algn="l"/>
            <a:endParaRPr lang="en-US" dirty="0"/>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Sensitive crops to water logging</a:t>
            </a:r>
            <a:endParaRPr lang="en-US" dirty="0"/>
          </a:p>
        </p:txBody>
      </p:sp>
      <p:sp>
        <p:nvSpPr>
          <p:cNvPr id="3" name="Subtitle 2"/>
          <p:cNvSpPr>
            <a:spLocks noGrp="1"/>
          </p:cNvSpPr>
          <p:nvPr>
            <p:ph type="subTitle" idx="1"/>
          </p:nvPr>
        </p:nvSpPr>
        <p:spPr/>
        <p:txBody>
          <a:bodyPr/>
          <a:lstStyle/>
          <a:p>
            <a:pPr algn="l">
              <a:buFont typeface="Wingdings" pitchFamily="2" charset="2"/>
              <a:buChar char="Ø"/>
            </a:pPr>
            <a:r>
              <a:rPr lang="en-US" sz="2400" dirty="0" smtClean="0"/>
              <a:t>Maize, tobacco, peaches, cherries, olives, peas, beans, date palm</a:t>
            </a:r>
            <a:endParaRPr lang="en-US" dirty="0"/>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i="1" dirty="0" smtClean="0"/>
              <a:t>Water logging</a:t>
            </a:r>
            <a:br>
              <a:rPr lang="en-US" i="1" dirty="0" smtClean="0"/>
            </a:br>
            <a:r>
              <a:rPr lang="en-US" sz="3200" dirty="0" smtClean="0"/>
              <a:t>what is water logging?</a:t>
            </a:r>
            <a:endParaRPr lang="en-US" dirty="0"/>
          </a:p>
        </p:txBody>
      </p:sp>
      <p:sp>
        <p:nvSpPr>
          <p:cNvPr id="3" name="Subtitle 2"/>
          <p:cNvSpPr>
            <a:spLocks noGrp="1"/>
          </p:cNvSpPr>
          <p:nvPr>
            <p:ph type="subTitle" idx="1"/>
          </p:nvPr>
        </p:nvSpPr>
        <p:spPr/>
        <p:txBody>
          <a:bodyPr>
            <a:normAutofit fontScale="25000" lnSpcReduction="20000"/>
          </a:bodyPr>
          <a:lstStyle/>
          <a:p>
            <a:pPr lvl="2" algn="just">
              <a:buFont typeface="Wingdings" pitchFamily="2" charset="2"/>
              <a:buChar char="§"/>
            </a:pPr>
            <a:endParaRPr lang="en-US" dirty="0" smtClean="0"/>
          </a:p>
          <a:p>
            <a:pPr lvl="2" algn="just">
              <a:buFont typeface="Wingdings" pitchFamily="2" charset="2"/>
              <a:buChar char="Ø"/>
            </a:pPr>
            <a:r>
              <a:rPr lang="en-US" sz="9600" dirty="0" smtClean="0"/>
              <a:t>   Rising of water table in the upper soil surface</a:t>
            </a:r>
          </a:p>
          <a:p>
            <a:pPr lvl="2" algn="just"/>
            <a:r>
              <a:rPr lang="en-US" sz="9600" dirty="0" smtClean="0"/>
              <a:t> in the root zone which affects the plant growth and development </a:t>
            </a:r>
          </a:p>
          <a:p>
            <a:pPr lvl="2" algn="just"/>
            <a:r>
              <a:rPr lang="en-US" sz="9600" dirty="0" smtClean="0"/>
              <a:t>                                                                                              </a:t>
            </a:r>
          </a:p>
          <a:p>
            <a:pPr lvl="2" algn="just"/>
            <a:endParaRPr lang="en-US" sz="9600" dirty="0" smtClean="0"/>
          </a:p>
          <a:p>
            <a:pPr lvl="2" algn="just"/>
            <a:r>
              <a:rPr lang="en-US" sz="9600" dirty="0" smtClean="0"/>
              <a:t>        OR</a:t>
            </a:r>
          </a:p>
          <a:p>
            <a:pPr lvl="2" algn="just"/>
            <a:endParaRPr lang="en-US" sz="9600" dirty="0" smtClean="0"/>
          </a:p>
          <a:p>
            <a:pPr lvl="2" algn="just">
              <a:buFont typeface="Wingdings" pitchFamily="2" charset="2"/>
              <a:buChar char="Ø"/>
            </a:pPr>
            <a:r>
              <a:rPr lang="en-US" sz="9600" dirty="0" smtClean="0"/>
              <a:t>  Saturation of soil with wa</a:t>
            </a:r>
            <a:r>
              <a:rPr lang="en-US" sz="7600" dirty="0" smtClean="0"/>
              <a:t>ter</a:t>
            </a:r>
          </a:p>
          <a:p>
            <a:pPr lvl="2" algn="just"/>
            <a:endParaRPr lang="en-US" sz="7600" dirty="0" smtClean="0"/>
          </a:p>
          <a:p>
            <a:pPr lvl="2" algn="just"/>
            <a:r>
              <a:rPr lang="en-US" dirty="0" smtClean="0"/>
              <a:t>    </a:t>
            </a:r>
          </a:p>
          <a:p>
            <a:pPr algn="just"/>
            <a:r>
              <a:rPr lang="en-US" sz="2400" dirty="0" smtClean="0"/>
              <a:t>                                                                                                         </a:t>
            </a:r>
            <a:endParaRPr lang="en-US" sz="2400" dirty="0"/>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Control of water logging</a:t>
            </a:r>
            <a:endParaRPr lang="en-US" dirty="0"/>
          </a:p>
        </p:txBody>
      </p:sp>
      <p:sp>
        <p:nvSpPr>
          <p:cNvPr id="3" name="Subtitle 2"/>
          <p:cNvSpPr>
            <a:spLocks noGrp="1"/>
          </p:cNvSpPr>
          <p:nvPr>
            <p:ph type="subTitle" idx="1"/>
          </p:nvPr>
        </p:nvSpPr>
        <p:spPr>
          <a:xfrm>
            <a:off x="533400" y="3228536"/>
            <a:ext cx="7854696" cy="3019864"/>
          </a:xfrm>
        </p:spPr>
        <p:txBody>
          <a:bodyPr>
            <a:normAutofit/>
          </a:bodyPr>
          <a:lstStyle/>
          <a:p>
            <a:pPr algn="l">
              <a:buFont typeface="Wingdings" pitchFamily="2" charset="2"/>
              <a:buChar char="Ø"/>
            </a:pPr>
            <a:r>
              <a:rPr lang="en-US" dirty="0" smtClean="0"/>
              <a:t>Control seepage</a:t>
            </a:r>
          </a:p>
          <a:p>
            <a:pPr algn="l">
              <a:buFont typeface="Wingdings" pitchFamily="2" charset="2"/>
              <a:buChar char="Ø"/>
            </a:pPr>
            <a:r>
              <a:rPr lang="en-US" dirty="0" smtClean="0"/>
              <a:t>Breaking of hard pan</a:t>
            </a:r>
          </a:p>
          <a:p>
            <a:pPr algn="l">
              <a:buFont typeface="Wingdings" pitchFamily="2" charset="2"/>
              <a:buChar char="Ø"/>
            </a:pPr>
            <a:r>
              <a:rPr lang="en-US" dirty="0" smtClean="0"/>
              <a:t>management of drainage lines for efficient water flow</a:t>
            </a:r>
          </a:p>
          <a:p>
            <a:pPr algn="l">
              <a:buFont typeface="Wingdings" pitchFamily="2" charset="2"/>
              <a:buChar char="Ø"/>
            </a:pPr>
            <a:r>
              <a:rPr lang="en-US" dirty="0" smtClean="0"/>
              <a:t>Management of surface water-flow to avoid surface </a:t>
            </a:r>
            <a:r>
              <a:rPr lang="en-US" dirty="0" err="1" smtClean="0"/>
              <a:t>ponding</a:t>
            </a:r>
            <a:endParaRPr lang="en-US" dirty="0" smtClean="0"/>
          </a:p>
          <a:p>
            <a:pPr algn="l">
              <a:buFont typeface="Wingdings" pitchFamily="2" charset="2"/>
              <a:buChar char="Ø"/>
            </a:pPr>
            <a:endParaRPr lang="en-US" dirty="0" smtClean="0"/>
          </a:p>
          <a:p>
            <a:endParaRPr lang="en-US" dirty="0"/>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control of water logging</a:t>
            </a:r>
            <a:endParaRPr lang="en-US" dirty="0"/>
          </a:p>
        </p:txBody>
      </p:sp>
      <p:sp>
        <p:nvSpPr>
          <p:cNvPr id="3" name="Subtitle 2"/>
          <p:cNvSpPr>
            <a:spLocks noGrp="1"/>
          </p:cNvSpPr>
          <p:nvPr>
            <p:ph type="subTitle" idx="1"/>
          </p:nvPr>
        </p:nvSpPr>
        <p:spPr>
          <a:xfrm>
            <a:off x="152400" y="3276600"/>
            <a:ext cx="8991600" cy="3048000"/>
          </a:xfrm>
        </p:spPr>
        <p:txBody>
          <a:bodyPr>
            <a:normAutofit/>
          </a:bodyPr>
          <a:lstStyle/>
          <a:p>
            <a:pPr algn="just">
              <a:buFont typeface="Wingdings" pitchFamily="2" charset="2"/>
              <a:buChar char="Ø"/>
            </a:pPr>
            <a:r>
              <a:rPr lang="en-US" dirty="0" smtClean="0"/>
              <a:t>    Only apply water when necessary ,not over irrigate</a:t>
            </a:r>
          </a:p>
          <a:p>
            <a:pPr algn="l">
              <a:buFont typeface="Wingdings" pitchFamily="2" charset="2"/>
              <a:buChar char="Ø"/>
            </a:pPr>
            <a:r>
              <a:rPr lang="en-US" dirty="0" smtClean="0"/>
              <a:t> Sow highly tolerant crops. sugercane,rice,straberries etc.</a:t>
            </a:r>
          </a:p>
          <a:p>
            <a:pPr algn="l">
              <a:buFont typeface="Wingdings" pitchFamily="2" charset="2"/>
              <a:buChar char="Ø"/>
            </a:pPr>
            <a:r>
              <a:rPr lang="en-US" dirty="0" smtClean="0"/>
              <a:t> Increase deep rooting vegetation for greater utilization of water from the soil.</a:t>
            </a:r>
            <a:br>
              <a:rPr lang="en-US" dirty="0" smtClean="0"/>
            </a:br>
            <a:endParaRPr lang="en-US" dirty="0" smtClean="0"/>
          </a:p>
          <a:p>
            <a:endParaRPr lang="en-US"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control of water logging</a:t>
            </a:r>
            <a:endParaRPr lang="en-US" dirty="0"/>
          </a:p>
        </p:txBody>
      </p:sp>
      <p:sp>
        <p:nvSpPr>
          <p:cNvPr id="3" name="Text Placeholder 2"/>
          <p:cNvSpPr>
            <a:spLocks noGrp="1"/>
          </p:cNvSpPr>
          <p:nvPr>
            <p:ph type="body" idx="1"/>
          </p:nvPr>
        </p:nvSpPr>
        <p:spPr/>
        <p:txBody>
          <a:bodyPr>
            <a:normAutofit fontScale="85000" lnSpcReduction="20000"/>
          </a:bodyPr>
          <a:lstStyle/>
          <a:p>
            <a:pPr>
              <a:buFont typeface="Wingdings" pitchFamily="2" charset="2"/>
              <a:buChar char="Ø"/>
            </a:pPr>
            <a:r>
              <a:rPr lang="en-US" dirty="0" smtClean="0"/>
              <a:t> Improve drainage of the soil by adding </a:t>
            </a:r>
            <a:r>
              <a:rPr lang="en-US" dirty="0" smtClean="0">
                <a:hlinkClick r:id="rId2"/>
              </a:rPr>
              <a:t>organic soil matter</a:t>
            </a:r>
            <a:endParaRPr lang="en-US" dirty="0" smtClean="0"/>
          </a:p>
          <a:p>
            <a:endParaRPr lang="en-US" dirty="0" smtClean="0"/>
          </a:p>
          <a:p>
            <a:pPr>
              <a:buFont typeface="Wingdings" pitchFamily="2" charset="2"/>
              <a:buChar char="Ø"/>
            </a:pPr>
            <a:r>
              <a:rPr lang="en-US" dirty="0" smtClean="0"/>
              <a:t>creating raised beds.</a:t>
            </a:r>
          </a:p>
          <a:p>
            <a:pPr>
              <a:buFont typeface="Wingdings" pitchFamily="2" charset="2"/>
              <a:buChar char="Ø"/>
            </a:pPr>
            <a:endParaRPr lang="en-US" dirty="0" smtClean="0"/>
          </a:p>
          <a:p>
            <a:pPr>
              <a:buFont typeface="Wingdings" pitchFamily="2" charset="2"/>
              <a:buChar char="Ø"/>
            </a:pPr>
            <a:r>
              <a:rPr lang="en-US" dirty="0" smtClean="0"/>
              <a:t> selection of best crop which can tolerate </a:t>
            </a:r>
            <a:r>
              <a:rPr lang="en-US" dirty="0" err="1" smtClean="0"/>
              <a:t>waterlogging</a:t>
            </a:r>
            <a:r>
              <a:rPr lang="en-US" dirty="0" smtClean="0"/>
              <a:t> such as rice</a:t>
            </a:r>
          </a:p>
          <a:p>
            <a:pPr>
              <a:buFont typeface="Wingdings" pitchFamily="2" charset="2"/>
              <a:buChar char="Ø"/>
            </a:pPr>
            <a:endParaRPr lang="en-US" dirty="0" smtClean="0"/>
          </a:p>
          <a:p>
            <a:pPr>
              <a:buFont typeface="Wingdings" pitchFamily="2" charset="2"/>
              <a:buChar char="Ø"/>
            </a:pPr>
            <a:endParaRPr lang="en-US"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996"/>
            <a:ext cx="2822448" cy="1582621"/>
          </a:xfrm>
        </p:spPr>
        <p:txBody>
          <a:bodyPr>
            <a:normAutofit/>
          </a:bodyPr>
          <a:lstStyle/>
          <a:p>
            <a:r>
              <a:rPr lang="en-US" sz="3600" dirty="0" smtClean="0"/>
              <a:t>Thank you</a:t>
            </a:r>
            <a:endParaRPr lang="en-US" sz="3600" dirty="0"/>
          </a:p>
        </p:txBody>
      </p:sp>
      <p:sp>
        <p:nvSpPr>
          <p:cNvPr id="3" name="Text Placeholder 2"/>
          <p:cNvSpPr>
            <a:spLocks noGrp="1"/>
          </p:cNvSpPr>
          <p:nvPr>
            <p:ph type="body" sz="half" idx="2"/>
          </p:nvPr>
        </p:nvSpPr>
        <p:spPr/>
        <p:txBody>
          <a:bodyPr/>
          <a:lstStyle/>
          <a:p>
            <a:endParaRPr lang="en-US"/>
          </a:p>
        </p:txBody>
      </p:sp>
      <p:pic>
        <p:nvPicPr>
          <p:cNvPr id="5" name="Picture Placeholder 4" descr="thank-you-01.jpg"/>
          <p:cNvPicPr>
            <a:picLocks noGrp="1" noChangeAspect="1"/>
          </p:cNvPicPr>
          <p:nvPr>
            <p:ph type="pic" idx="1"/>
          </p:nvPr>
        </p:nvPicPr>
        <p:blipFill>
          <a:blip r:embed="rId2" cstate="print"/>
          <a:srcRect l="10953" r="10953"/>
          <a:stretch>
            <a:fillRect/>
          </a:stretch>
        </p:blipFill>
        <p:spPr>
          <a:xfrm rot="420000">
            <a:off x="3091974" y="816933"/>
            <a:ext cx="5359247" cy="49440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2670048" cy="1582621"/>
          </a:xfrm>
        </p:spPr>
        <p:txBody>
          <a:bodyPr/>
          <a:lstStyle/>
          <a:p>
            <a:r>
              <a:rPr lang="en-US" sz="3600" dirty="0" smtClean="0"/>
              <a:t>water</a:t>
            </a:r>
            <a:r>
              <a:rPr lang="en-US" dirty="0" smtClean="0"/>
              <a:t> </a:t>
            </a:r>
            <a:r>
              <a:rPr lang="en-US" sz="3600" dirty="0" smtClean="0"/>
              <a:t>logging</a:t>
            </a:r>
            <a:endParaRPr lang="en-US" sz="3600" dirty="0"/>
          </a:p>
        </p:txBody>
      </p:sp>
      <p:sp>
        <p:nvSpPr>
          <p:cNvPr id="3" name="Text Placeholder 2"/>
          <p:cNvSpPr>
            <a:spLocks noGrp="1"/>
          </p:cNvSpPr>
          <p:nvPr>
            <p:ph type="body" sz="half" idx="2"/>
          </p:nvPr>
        </p:nvSpPr>
        <p:spPr/>
        <p:txBody>
          <a:bodyPr>
            <a:normAutofit/>
          </a:bodyPr>
          <a:lstStyle/>
          <a:p>
            <a:r>
              <a:rPr lang="en-US" sz="2800" dirty="0" smtClean="0"/>
              <a:t>Water logged soil</a:t>
            </a:r>
            <a:endParaRPr lang="en-US" sz="2800" dirty="0"/>
          </a:p>
        </p:txBody>
      </p:sp>
      <p:pic>
        <p:nvPicPr>
          <p:cNvPr id="5" name="Picture Placeholder 4" descr="5269726713_356eb982fa.jpg"/>
          <p:cNvPicPr>
            <a:picLocks noGrp="1" noChangeAspect="1"/>
          </p:cNvPicPr>
          <p:nvPr>
            <p:ph type="pic" idx="1"/>
          </p:nvPr>
        </p:nvPicPr>
        <p:blipFill>
          <a:blip r:embed="rId2" cstate="print"/>
          <a:srcRect l="12051" r="12051"/>
          <a:stretch>
            <a:fillRect/>
          </a:stretch>
        </p:blipFill>
        <p:spPr>
          <a:xfrm rot="420000">
            <a:off x="3329520" y="1113090"/>
            <a:ext cx="5309621" cy="421404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6997"/>
            <a:ext cx="2822448" cy="1566204"/>
          </a:xfrm>
        </p:spPr>
        <p:txBody>
          <a:bodyPr>
            <a:normAutofit/>
          </a:bodyPr>
          <a:lstStyle/>
          <a:p>
            <a:r>
              <a:rPr lang="en-US" sz="3600" dirty="0" smtClean="0"/>
              <a:t>Water logging</a:t>
            </a:r>
            <a:endParaRPr lang="en-US" sz="3600" dirty="0"/>
          </a:p>
        </p:txBody>
      </p:sp>
      <p:sp>
        <p:nvSpPr>
          <p:cNvPr id="3" name="Text Placeholder 2"/>
          <p:cNvSpPr>
            <a:spLocks noGrp="1"/>
          </p:cNvSpPr>
          <p:nvPr>
            <p:ph type="body" sz="half" idx="2"/>
          </p:nvPr>
        </p:nvSpPr>
        <p:spPr/>
        <p:txBody>
          <a:bodyPr/>
          <a:lstStyle/>
          <a:p>
            <a:endParaRPr lang="en-US" dirty="0"/>
          </a:p>
        </p:txBody>
      </p:sp>
      <p:pic>
        <p:nvPicPr>
          <p:cNvPr id="5" name="Picture Placeholder 4" descr="DSCN4163.jpg"/>
          <p:cNvPicPr>
            <a:picLocks noGrp="1" noChangeAspect="1"/>
          </p:cNvPicPr>
          <p:nvPr>
            <p:ph type="pic" idx="1"/>
          </p:nvPr>
        </p:nvPicPr>
        <p:blipFill>
          <a:blip r:embed="rId2" cstate="print"/>
          <a:srcRect l="5942" r="5942"/>
          <a:stretch>
            <a:fillRect/>
          </a:stretch>
        </p:blipFill>
        <p:spPr>
          <a:xfrm rot="420000">
            <a:off x="3171020" y="1213663"/>
            <a:ext cx="5462738" cy="417652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2822448" cy="1295400"/>
          </a:xfrm>
        </p:spPr>
        <p:txBody>
          <a:bodyPr/>
          <a:lstStyle/>
          <a:p>
            <a:r>
              <a:rPr lang="en-US" sz="3600" dirty="0" smtClean="0"/>
              <a:t>Water</a:t>
            </a:r>
            <a:r>
              <a:rPr lang="en-US" dirty="0" smtClean="0"/>
              <a:t> </a:t>
            </a:r>
            <a:r>
              <a:rPr lang="en-US" sz="3600" dirty="0" smtClean="0"/>
              <a:t>logging</a:t>
            </a:r>
            <a:endParaRPr lang="en-US" sz="3600" dirty="0"/>
          </a:p>
        </p:txBody>
      </p:sp>
      <p:sp>
        <p:nvSpPr>
          <p:cNvPr id="3" name="Text Placeholder 2"/>
          <p:cNvSpPr>
            <a:spLocks noGrp="1"/>
          </p:cNvSpPr>
          <p:nvPr>
            <p:ph type="body" sz="half" idx="2"/>
          </p:nvPr>
        </p:nvSpPr>
        <p:spPr/>
        <p:txBody>
          <a:bodyPr/>
          <a:lstStyle/>
          <a:p>
            <a:endParaRPr lang="en-US" dirty="0"/>
          </a:p>
        </p:txBody>
      </p:sp>
      <p:pic>
        <p:nvPicPr>
          <p:cNvPr id="5" name="Picture Placeholder 4" descr="waterlogged_soil.jpg"/>
          <p:cNvPicPr>
            <a:picLocks noGrp="1" noChangeAspect="1"/>
          </p:cNvPicPr>
          <p:nvPr>
            <p:ph type="pic" idx="1"/>
          </p:nvPr>
        </p:nvPicPr>
        <p:blipFill>
          <a:blip r:embed="rId2" cstate="print"/>
          <a:srcRect l="7913" r="7913"/>
          <a:stretch>
            <a:fillRect/>
          </a:stretch>
        </p:blipFill>
        <p:spPr>
          <a:xfrm rot="420000">
            <a:off x="3221894" y="946218"/>
            <a:ext cx="5175021" cy="447209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Causes of water logging</a:t>
            </a:r>
            <a:endParaRPr lang="en-US" i="1" dirty="0"/>
          </a:p>
        </p:txBody>
      </p:sp>
      <p:sp>
        <p:nvSpPr>
          <p:cNvPr id="3" name="Subtitle 2"/>
          <p:cNvSpPr>
            <a:spLocks noGrp="1"/>
          </p:cNvSpPr>
          <p:nvPr>
            <p:ph type="subTitle" idx="1"/>
          </p:nvPr>
        </p:nvSpPr>
        <p:spPr>
          <a:xfrm>
            <a:off x="533400" y="3228536"/>
            <a:ext cx="7854696" cy="3400864"/>
          </a:xfrm>
        </p:spPr>
        <p:txBody>
          <a:bodyPr>
            <a:noAutofit/>
          </a:bodyPr>
          <a:lstStyle/>
          <a:p>
            <a:pPr algn="l">
              <a:buFont typeface="Wingdings" pitchFamily="2" charset="2"/>
              <a:buChar char="Ø"/>
            </a:pPr>
            <a:r>
              <a:rPr lang="en-US" sz="2400" dirty="0" smtClean="0"/>
              <a:t>High  rainfall</a:t>
            </a:r>
          </a:p>
          <a:p>
            <a:pPr algn="l">
              <a:buFont typeface="Wingdings" pitchFamily="2" charset="2"/>
              <a:buChar char="Ø"/>
            </a:pPr>
            <a:r>
              <a:rPr lang="en-US" sz="2400" dirty="0" smtClean="0"/>
              <a:t>high </a:t>
            </a:r>
            <a:r>
              <a:rPr lang="en-US" sz="2400" i="1" dirty="0" smtClean="0"/>
              <a:t>clay content </a:t>
            </a:r>
          </a:p>
          <a:p>
            <a:pPr algn="l">
              <a:buFont typeface="Wingdings" pitchFamily="2" charset="2"/>
              <a:buChar char="Ø"/>
            </a:pPr>
            <a:r>
              <a:rPr lang="en-US" sz="2400" i="1" dirty="0" smtClean="0"/>
              <a:t>low permeability </a:t>
            </a:r>
            <a:r>
              <a:rPr lang="en-US" sz="2400" dirty="0" smtClean="0"/>
              <a:t>of subsoil</a:t>
            </a:r>
          </a:p>
          <a:p>
            <a:pPr algn="l">
              <a:buFont typeface="Wingdings" pitchFamily="2" charset="2"/>
              <a:buChar char="Ø"/>
            </a:pPr>
            <a:r>
              <a:rPr lang="en-US" sz="2400" dirty="0" smtClean="0"/>
              <a:t>Seepage  from rivers and canals</a:t>
            </a:r>
          </a:p>
          <a:p>
            <a:pPr algn="l">
              <a:buFont typeface="Wingdings" pitchFamily="2" charset="2"/>
              <a:buChar char="Ø"/>
            </a:pPr>
            <a:r>
              <a:rPr lang="en-US" sz="2400" dirty="0" smtClean="0"/>
              <a:t>Poor drainage</a:t>
            </a:r>
          </a:p>
          <a:p>
            <a:pPr algn="l">
              <a:buFont typeface="Wingdings" pitchFamily="2" charset="2"/>
              <a:buChar char="Ø"/>
            </a:pPr>
            <a:r>
              <a:rPr lang="en-US" sz="2400" dirty="0" smtClean="0"/>
              <a:t>Over irrigation</a:t>
            </a:r>
          </a:p>
          <a:p>
            <a:pPr algn="l">
              <a:buFont typeface="Wingdings" pitchFamily="2" charset="2"/>
              <a:buChar char="Ø"/>
            </a:pPr>
            <a:r>
              <a:rPr lang="en-US" sz="2400" dirty="0" smtClean="0"/>
              <a:t>Development efforts mad by man such as irrigation network ,road and rail links, replacement link canals etc</a:t>
            </a:r>
            <a:endParaRPr lang="en-US" sz="2400" dirty="0"/>
          </a:p>
        </p:txBody>
      </p:sp>
    </p:spTree>
  </p:cSld>
  <p:clrMapOvr>
    <a:masterClrMapping/>
  </p:clrMapOvr>
  <p:transition spd="slow">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236" y="1343891"/>
            <a:ext cx="7851648" cy="1828800"/>
          </a:xfrm>
        </p:spPr>
        <p:txBody>
          <a:bodyPr/>
          <a:lstStyle/>
          <a:p>
            <a:pPr algn="ctr"/>
            <a:r>
              <a:rPr lang="en-US" dirty="0" smtClean="0"/>
              <a:t>Worldwide waterlogged     soil percentage</a:t>
            </a:r>
            <a:endParaRPr lang="en-US" dirty="0"/>
          </a:p>
        </p:txBody>
      </p:sp>
      <p:sp>
        <p:nvSpPr>
          <p:cNvPr id="3" name="Subtitle 2"/>
          <p:cNvSpPr>
            <a:spLocks noGrp="1"/>
          </p:cNvSpPr>
          <p:nvPr>
            <p:ph type="subTitle" idx="1"/>
          </p:nvPr>
        </p:nvSpPr>
        <p:spPr/>
        <p:txBody>
          <a:bodyPr>
            <a:normAutofit/>
          </a:bodyPr>
          <a:lstStyle/>
          <a:p>
            <a:pPr>
              <a:buFont typeface="Wingdings" pitchFamily="2" charset="2"/>
              <a:buChar char="Ø"/>
            </a:pPr>
            <a:r>
              <a:rPr lang="en-US" dirty="0" smtClean="0"/>
              <a:t>Worldwide, about 10 percentage of all irrigated land suffers from water logging</a:t>
            </a:r>
          </a:p>
          <a:p>
            <a:pPr algn="ctr">
              <a:buFont typeface="Wingdings" pitchFamily="2" charset="2"/>
              <a:buChar char="Ø"/>
            </a:pPr>
            <a:r>
              <a:rPr lang="en-US" dirty="0" smtClean="0"/>
              <a:t> As a result, productivity has fallen about 20 percent</a:t>
            </a:r>
          </a:p>
          <a:p>
            <a:pPr algn="ctr">
              <a:buFont typeface="Wingdings" pitchFamily="2" charset="2"/>
              <a:buChar char="Ø"/>
            </a:pPr>
            <a:endParaRPr lang="en-US" dirty="0"/>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 logging problem in Pakistan</a:t>
            </a:r>
            <a:endParaRPr lang="en-US" dirty="0"/>
          </a:p>
        </p:txBody>
      </p:sp>
      <p:sp>
        <p:nvSpPr>
          <p:cNvPr id="3" name="Subtitle 2"/>
          <p:cNvSpPr>
            <a:spLocks noGrp="1"/>
          </p:cNvSpPr>
          <p:nvPr>
            <p:ph type="subTitle" idx="1"/>
          </p:nvPr>
        </p:nvSpPr>
        <p:spPr>
          <a:xfrm>
            <a:off x="533400" y="3048000"/>
            <a:ext cx="7854696" cy="3810000"/>
          </a:xfrm>
        </p:spPr>
        <p:txBody>
          <a:bodyPr>
            <a:normAutofit/>
          </a:bodyPr>
          <a:lstStyle/>
          <a:p>
            <a:endParaRPr lang="en-US" dirty="0" smtClean="0"/>
          </a:p>
          <a:p>
            <a:pPr algn="ctr">
              <a:buFont typeface="Wingdings" pitchFamily="2" charset="2"/>
              <a:buChar char="Ø"/>
            </a:pPr>
            <a:r>
              <a:rPr lang="en-US" dirty="0" smtClean="0"/>
              <a:t>Over the years, about 40 per cent of the irrigated cropping land in Pakistan, which produces around 90 per cent of the total agricultural output of the country has come under water logging</a:t>
            </a:r>
            <a:endParaRPr lang="en-US" dirty="0"/>
          </a:p>
        </p:txBody>
      </p:sp>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Problems of water-logged soils </a:t>
            </a:r>
            <a:endParaRPr lang="en-US" dirty="0"/>
          </a:p>
        </p:txBody>
      </p:sp>
      <p:sp>
        <p:nvSpPr>
          <p:cNvPr id="3" name="Text Placeholder 2"/>
          <p:cNvSpPr>
            <a:spLocks noGrp="1"/>
          </p:cNvSpPr>
          <p:nvPr>
            <p:ph type="body" idx="1"/>
          </p:nvPr>
        </p:nvSpPr>
        <p:spPr>
          <a:xfrm>
            <a:off x="530352" y="2704664"/>
            <a:ext cx="7772400" cy="3162736"/>
          </a:xfrm>
        </p:spPr>
        <p:txBody>
          <a:bodyPr>
            <a:normAutofit/>
          </a:bodyPr>
          <a:lstStyle/>
          <a:p>
            <a:pPr>
              <a:buFont typeface="Wingdings" pitchFamily="2" charset="2"/>
              <a:buChar char="Ø"/>
            </a:pPr>
            <a:r>
              <a:rPr lang="en-US" sz="2800" b="1" dirty="0" smtClean="0"/>
              <a:t> Poor  aeration </a:t>
            </a:r>
            <a:r>
              <a:rPr lang="en-US" sz="2400" b="1" dirty="0" smtClean="0"/>
              <a:t>:</a:t>
            </a:r>
            <a:r>
              <a:rPr lang="en-US" sz="2400" dirty="0" smtClean="0"/>
              <a:t>Due </a:t>
            </a:r>
            <a:r>
              <a:rPr lang="en-US" dirty="0" smtClean="0"/>
              <a:t>to water-logging, a part of the soil air moves out into the atmosphere as it is displaced by the incoming water</a:t>
            </a:r>
          </a:p>
          <a:p>
            <a:pPr>
              <a:buFont typeface="Wingdings" pitchFamily="2" charset="2"/>
              <a:buChar char="Ø"/>
            </a:pPr>
            <a:endParaRPr lang="en-US" dirty="0" smtClean="0"/>
          </a:p>
          <a:p>
            <a:pPr>
              <a:buFont typeface="Wingdings" pitchFamily="2" charset="2"/>
              <a:buChar char="Ø"/>
            </a:pPr>
            <a:r>
              <a:rPr lang="en-US" sz="2800" b="1" dirty="0" smtClean="0"/>
              <a:t>Soil structure</a:t>
            </a:r>
            <a:r>
              <a:rPr lang="en-US" b="1" dirty="0" smtClean="0"/>
              <a:t>: </a:t>
            </a:r>
            <a:r>
              <a:rPr lang="en-US" dirty="0" smtClean="0"/>
              <a:t>Continuous water stagnation destroys the soil structure and makes the </a:t>
            </a:r>
            <a:r>
              <a:rPr lang="en-US" dirty="0" err="1" smtClean="0"/>
              <a:t>siol</a:t>
            </a:r>
            <a:r>
              <a:rPr lang="en-US" dirty="0" smtClean="0"/>
              <a:t> compact</a:t>
            </a:r>
          </a:p>
          <a:p>
            <a:pPr>
              <a:buFont typeface="Wingdings" pitchFamily="2" charset="2"/>
              <a:buChar char="Ø"/>
            </a:pPr>
            <a:endParaRPr lang="en-US" dirty="0" smtClean="0"/>
          </a:p>
          <a:p>
            <a:endParaRPr lang="en-US" dirty="0"/>
          </a:p>
        </p:txBody>
      </p:sp>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399</TotalTime>
  <Words>467</Words>
  <Application>Microsoft Office PowerPoint</Application>
  <PresentationFormat>On-screen Show (4:3)</PresentationFormat>
  <Paragraphs>88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PowerPoint Presentation</vt:lpstr>
      <vt:lpstr>Water logging what is water logging?</vt:lpstr>
      <vt:lpstr>water logging</vt:lpstr>
      <vt:lpstr>Water logging</vt:lpstr>
      <vt:lpstr>Water logging</vt:lpstr>
      <vt:lpstr>Causes of water logging</vt:lpstr>
      <vt:lpstr>Worldwide waterlogged     soil percentage</vt:lpstr>
      <vt:lpstr>Water logging problem in Pakistan</vt:lpstr>
      <vt:lpstr>Problems of water-logged soils </vt:lpstr>
      <vt:lpstr>Problems of water-logged soils </vt:lpstr>
      <vt:lpstr>Problems of water-logged soils </vt:lpstr>
      <vt:lpstr>Effects of water logging on crop plant</vt:lpstr>
      <vt:lpstr>Effects of water logging on crop plant</vt:lpstr>
      <vt:lpstr>Symptoms of waterlogging</vt:lpstr>
      <vt:lpstr>Symptoms of waterlogging</vt:lpstr>
      <vt:lpstr>Symptoms of Waterlogged crop</vt:lpstr>
      <vt:lpstr>Symptoms of Waterlogged  crop</vt:lpstr>
      <vt:lpstr>Some crops which can tolerate  water logging</vt:lpstr>
      <vt:lpstr>Sensitive crops to water logging</vt:lpstr>
      <vt:lpstr>Control of water logging</vt:lpstr>
      <vt:lpstr>control of water logging</vt:lpstr>
      <vt:lpstr>control of water logging</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logging  what is water logging?</dc:title>
  <dc:creator>DR&amp;LAGHARI</dc:creator>
  <cp:lastModifiedBy>Bhatti</cp:lastModifiedBy>
  <cp:revision>85</cp:revision>
  <dcterms:created xsi:type="dcterms:W3CDTF">2011-10-18T19:34:26Z</dcterms:created>
  <dcterms:modified xsi:type="dcterms:W3CDTF">2012-03-01T07:40:19Z</dcterms:modified>
</cp:coreProperties>
</file>