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5" r:id="rId4"/>
    <p:sldId id="260" r:id="rId5"/>
    <p:sldId id="257" r:id="rId6"/>
    <p:sldId id="259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8" r:id="rId17"/>
    <p:sldId id="276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5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EA0B7-DAEE-4804-9BC9-0EAAF665400D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E7A4-2686-4476-9DC4-B4B5FCF3D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E7A4-2686-4476-9DC4-B4B5FCF3D9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E7A4-2686-4476-9DC4-B4B5FCF3D9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gif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ASIN ANJUM\Desktop\Bismillah_wallpaper_by_MrHigh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ASIN ANJUM\Desktop\cultipacked-seedbe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</p:spPr>
      </p:pic>
      <p:pic>
        <p:nvPicPr>
          <p:cNvPr id="9219" name="Picture 3" descr="C:\Users\YASIN ANJUM\Desktop\rake-seed-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800600" cy="3276600"/>
          </a:xfrm>
          <a:prstGeom prst="rect">
            <a:avLst/>
          </a:prstGeom>
          <a:noFill/>
        </p:spPr>
      </p:pic>
      <p:pic>
        <p:nvPicPr>
          <p:cNvPr id="9220" name="Picture 4" descr="C:\Users\YASIN ANJUM\Desktop\seedbed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3816288"/>
          </a:xfrm>
          <a:prstGeom prst="rect">
            <a:avLst/>
          </a:prstGeom>
          <a:noFill/>
        </p:spPr>
      </p:pic>
      <p:pic>
        <p:nvPicPr>
          <p:cNvPr id="9221" name="Picture 5" descr="C:\Users\YASIN ANJUM\Desktop\937866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70255"/>
            <a:ext cx="4419600" cy="308774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2057400"/>
            <a:ext cx="8763000" cy="4343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bed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Fine and compact bed needed</a:t>
            </a:r>
          </a:p>
          <a:p>
            <a:endParaRPr lang="en-US" sz="3600" dirty="0" smtClean="0"/>
          </a:p>
          <a:p>
            <a:r>
              <a:rPr lang="en-US" sz="3600" dirty="0" smtClean="0"/>
              <a:t>Land is loosened 20 to 25 cm deep through plowing or disking  2–3 times</a:t>
            </a:r>
          </a:p>
          <a:p>
            <a:endParaRPr lang="en-US" sz="3600" dirty="0" smtClean="0"/>
          </a:p>
          <a:p>
            <a:r>
              <a:rPr lang="en-US" sz="3600" dirty="0" smtClean="0"/>
              <a:t>Planking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ASIN ANJUM\Desktop\corn-543-x-27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600200"/>
            <a:ext cx="8610600" cy="4267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Sowing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these are planted in two seasons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Winter </a:t>
            </a:r>
            <a:r>
              <a:rPr lang="en-US" dirty="0" err="1" smtClean="0"/>
              <a:t>rabi</a:t>
            </a:r>
            <a:r>
              <a:rPr lang="en-US" dirty="0" smtClean="0"/>
              <a:t>           </a:t>
            </a:r>
          </a:p>
          <a:p>
            <a:pPr marL="914400" lvl="1" indent="-514350">
              <a:buNone/>
            </a:pPr>
            <a:r>
              <a:rPr lang="en-US" dirty="0" smtClean="0"/>
              <a:t>Oct-</a:t>
            </a:r>
            <a:r>
              <a:rPr lang="en-US" dirty="0" err="1" smtClean="0"/>
              <a:t>nov</a:t>
            </a:r>
            <a:r>
              <a:rPr lang="en-US" dirty="0" smtClean="0"/>
              <a:t> to </a:t>
            </a:r>
            <a:r>
              <a:rPr lang="en-US" dirty="0" err="1" smtClean="0"/>
              <a:t>april</a:t>
            </a:r>
            <a:r>
              <a:rPr lang="en-US" dirty="0" smtClean="0"/>
              <a:t>-may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Zaid</a:t>
            </a:r>
            <a:r>
              <a:rPr lang="en-US" dirty="0" smtClean="0"/>
              <a:t> </a:t>
            </a:r>
            <a:r>
              <a:rPr lang="en-US" dirty="0" err="1" smtClean="0"/>
              <a:t>kharif</a:t>
            </a:r>
            <a:r>
              <a:rPr lang="en-US" dirty="0" smtClean="0"/>
              <a:t> crop </a:t>
            </a:r>
          </a:p>
          <a:p>
            <a:pPr marL="914400" lvl="1" indent="-514350">
              <a:buNone/>
            </a:pPr>
            <a:r>
              <a:rPr lang="en-US" dirty="0" smtClean="0"/>
              <a:t>Early </a:t>
            </a:r>
            <a:r>
              <a:rPr lang="en-US" dirty="0" err="1" smtClean="0"/>
              <a:t>sept</a:t>
            </a:r>
            <a:r>
              <a:rPr lang="en-US" dirty="0" smtClean="0"/>
              <a:t>-end of </a:t>
            </a:r>
            <a:r>
              <a:rPr lang="en-US" dirty="0" err="1" smtClean="0"/>
              <a:t>december</a:t>
            </a:r>
            <a:r>
              <a:rPr lang="en-US" dirty="0" smtClean="0"/>
              <a:t> 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ASIN ANJUM\Desktop\Yellow_Maiz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762500" cy="4114800"/>
          </a:xfrm>
          <a:prstGeom prst="rect">
            <a:avLst/>
          </a:prstGeom>
          <a:noFill/>
        </p:spPr>
      </p:pic>
      <p:pic>
        <p:nvPicPr>
          <p:cNvPr id="11267" name="Picture 3" descr="C:\Users\YASIN ANJUM\Desktop\13064175394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0"/>
            <a:ext cx="4343400" cy="4038600"/>
          </a:xfrm>
          <a:prstGeom prst="rect">
            <a:avLst/>
          </a:prstGeom>
          <a:noFill/>
        </p:spPr>
      </p:pic>
      <p:pic>
        <p:nvPicPr>
          <p:cNvPr id="11268" name="Picture 4" descr="C:\Users\YASIN ANJUM\Desktop\maize-slideshow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4114800"/>
            <a:ext cx="9143999" cy="2743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81000" y="2209800"/>
            <a:ext cx="4876800" cy="2819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304800"/>
            <a:ext cx="8763000" cy="1828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rate and verities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239000" cy="6397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b="0" dirty="0" smtClean="0"/>
              <a:t>4—6  kg/ha   (for broadcast sowing)</a:t>
            </a:r>
          </a:p>
          <a:p>
            <a:endParaRPr lang="en-US" sz="9600" b="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/>
          <a:lstStyle/>
          <a:p>
            <a:r>
              <a:rPr lang="en-US" dirty="0" smtClean="0"/>
              <a:t>Punjab   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poorbi</a:t>
            </a:r>
            <a:r>
              <a:rPr lang="en-US" dirty="0" smtClean="0"/>
              <a:t> </a:t>
            </a:r>
            <a:r>
              <a:rPr lang="en-US" dirty="0" err="1" smtClean="0"/>
              <a:t>raya,zafar</a:t>
            </a:r>
            <a:r>
              <a:rPr lang="en-US" dirty="0" smtClean="0"/>
              <a:t> 2000,peela </a:t>
            </a:r>
            <a:r>
              <a:rPr lang="en-US" dirty="0" err="1" smtClean="0"/>
              <a:t>raya,raya</a:t>
            </a:r>
            <a:r>
              <a:rPr lang="en-US" dirty="0" smtClean="0"/>
              <a:t> </a:t>
            </a:r>
            <a:r>
              <a:rPr lang="en-US" dirty="0" err="1" smtClean="0"/>
              <a:t>anmol</a:t>
            </a:r>
            <a:endParaRPr lang="en-US" dirty="0" smtClean="0"/>
          </a:p>
          <a:p>
            <a:r>
              <a:rPr lang="en-US" dirty="0" err="1" smtClean="0"/>
              <a:t>Sindh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Early raya,s-9</a:t>
            </a:r>
          </a:p>
          <a:p>
            <a:pPr lvl="2"/>
            <a:r>
              <a:rPr lang="en-US" sz="2400" dirty="0" smtClean="0"/>
              <a:t>KPK</a:t>
            </a:r>
          </a:p>
          <a:p>
            <a:pPr lvl="2"/>
            <a:r>
              <a:rPr lang="en-US" sz="2400" dirty="0" err="1" smtClean="0"/>
              <a:t>Tower,altex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ASIN ANJUM\Desktop\greenpeace-marks-a-maize-fiel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8763000" cy="4724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Sowing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Broadcast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Fine seedbed preparation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Line sowing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R×R= 30-40cm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P×P = 10-15cm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YASIN ANJUM\Desktop\farmersupporteducation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  <p:pic>
        <p:nvPicPr>
          <p:cNvPr id="13314" name="Picture 2" descr="C:\Users\YASIN ANJUM\Desktop\productsservices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81000" y="3276600"/>
            <a:ext cx="8763000" cy="2971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8763000" cy="1219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5240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6000" dirty="0" smtClean="0"/>
              <a:t>         </a:t>
            </a:r>
            <a:r>
              <a:rPr lang="en-US" sz="6000" b="1" dirty="0" smtClean="0"/>
              <a:t> Fertilizer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38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419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91000"/>
            <a:ext cx="830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dirty="0" smtClean="0"/>
              <a:t>Punjab       40:40   NP kg/ha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dirty="0" err="1" smtClean="0"/>
              <a:t>Sindh</a:t>
            </a:r>
            <a:r>
              <a:rPr lang="en-US" sz="2800" dirty="0" smtClean="0"/>
              <a:t>          112:56 NP kg/ha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dirty="0" smtClean="0"/>
              <a:t>KPK             75:50   NP kg/ha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SIN ANJUM\Desktop\19116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</p:spPr>
      </p:pic>
      <p:pic>
        <p:nvPicPr>
          <p:cNvPr id="14339" name="Picture 3" descr="C:\Users\YASIN ANJUM\Desktop\8514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676400"/>
            <a:ext cx="8534400" cy="4191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/>
          <a:lstStyle/>
          <a:p>
            <a:r>
              <a:rPr lang="en-US" dirty="0" err="1" smtClean="0"/>
              <a:t>Sarson</a:t>
            </a:r>
            <a:r>
              <a:rPr lang="en-US" dirty="0" smtClean="0"/>
              <a:t>             3-4 irrigations</a:t>
            </a:r>
          </a:p>
          <a:p>
            <a:r>
              <a:rPr lang="en-US" dirty="0" err="1" smtClean="0"/>
              <a:t>Toria</a:t>
            </a:r>
            <a:r>
              <a:rPr lang="en-US" dirty="0" smtClean="0"/>
              <a:t>                 2-3 irrigations</a:t>
            </a:r>
          </a:p>
          <a:p>
            <a:r>
              <a:rPr lang="en-US" dirty="0" err="1" smtClean="0"/>
              <a:t>Taramira</a:t>
            </a:r>
            <a:r>
              <a:rPr lang="en-US" dirty="0" smtClean="0"/>
              <a:t>          1-2 irrigations  </a:t>
            </a:r>
          </a:p>
          <a:p>
            <a:r>
              <a:rPr lang="en-US" dirty="0" smtClean="0"/>
              <a:t>First irrigation applied after one month of sowing.</a:t>
            </a:r>
          </a:p>
          <a:p>
            <a:r>
              <a:rPr lang="en-US" dirty="0" smtClean="0"/>
              <a:t>Then irrigate at the interval of 20-25 days.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ASIN ANJUM\Desktop\about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</p:spPr>
      </p:pic>
      <p:pic>
        <p:nvPicPr>
          <p:cNvPr id="16387" name="Picture 3" descr="C:\Users\YASIN ANJUM\Desktop\solo-knaps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600200"/>
            <a:ext cx="4648200" cy="480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Weeds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Reduced yield 29—43%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Perennial Weeds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Field bindweed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err="1" smtClean="0"/>
              <a:t>Quak</a:t>
            </a:r>
            <a:r>
              <a:rPr lang="en-US" dirty="0" smtClean="0"/>
              <a:t> grass</a:t>
            </a:r>
          </a:p>
          <a:p>
            <a:pPr lvl="4">
              <a:buFont typeface="Wingdings" pitchFamily="2" charset="2"/>
              <a:buChar char="ü"/>
            </a:pPr>
            <a:r>
              <a:rPr lang="en-US" dirty="0" smtClean="0"/>
              <a:t>`Canada thistle </a:t>
            </a:r>
          </a:p>
          <a:p>
            <a:pPr lvl="4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Annual Weeds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/>
              <a:t>Wild </a:t>
            </a:r>
            <a:r>
              <a:rPr lang="en-US" sz="1900" dirty="0" err="1" smtClean="0"/>
              <a:t>musterd</a:t>
            </a:r>
            <a:endParaRPr lang="en-US" sz="1900" dirty="0" smtClean="0"/>
          </a:p>
          <a:p>
            <a:pPr lvl="2">
              <a:buFont typeface="Wingdings" pitchFamily="2" charset="2"/>
              <a:buChar char="ü"/>
            </a:pPr>
            <a:r>
              <a:rPr lang="en-US" sz="1900" dirty="0" smtClean="0"/>
              <a:t>Volunteer cereals</a:t>
            </a:r>
          </a:p>
          <a:p>
            <a:pPr lvl="3">
              <a:buFont typeface="Wingdings" pitchFamily="2" charset="2"/>
              <a:buChar char="ü"/>
            </a:pPr>
            <a:r>
              <a:rPr lang="en-US" sz="1900" dirty="0" smtClean="0"/>
              <a:t>Prickly lettuce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SIN ANJUM\Desktop\gfhgf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4648199" cy="2590800"/>
          </a:xfrm>
          <a:prstGeom prst="rect">
            <a:avLst/>
          </a:prstGeom>
          <a:noFill/>
        </p:spPr>
      </p:pic>
      <p:pic>
        <p:nvPicPr>
          <p:cNvPr id="15363" name="Picture 3" descr="C:\Users\YASIN ANJUM\Desktop\gfhg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648200" cy="2667000"/>
          </a:xfrm>
          <a:prstGeom prst="rect">
            <a:avLst/>
          </a:prstGeom>
          <a:noFill/>
        </p:spPr>
      </p:pic>
      <p:pic>
        <p:nvPicPr>
          <p:cNvPr id="15364" name="Picture 4" descr="C:\Users\YASIN ANJUM\Desktop\ghg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4648200" cy="1905000"/>
          </a:xfrm>
          <a:prstGeom prst="rect">
            <a:avLst/>
          </a:prstGeom>
          <a:noFill/>
        </p:spPr>
      </p:pic>
      <p:pic>
        <p:nvPicPr>
          <p:cNvPr id="15366" name="Picture 6" descr="C:\Users\YASIN ANJUM\Desktop\a51970677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8200" y="1676400"/>
            <a:ext cx="4495800" cy="5181599"/>
          </a:xfrm>
          <a:prstGeom prst="rect">
            <a:avLst/>
          </a:prstGeom>
          <a:noFill/>
        </p:spPr>
      </p:pic>
      <p:pic>
        <p:nvPicPr>
          <p:cNvPr id="15365" name="Picture 5" descr="C:\Users\YASIN ANJUM\Desktop\1494.280x185.clip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48200" y="1"/>
            <a:ext cx="4495800" cy="1676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1676400"/>
            <a:ext cx="8763000" cy="4038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protection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Seed dressing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vitavax</a:t>
            </a:r>
            <a:r>
              <a:rPr lang="en-US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Benlate</a:t>
            </a:r>
            <a:r>
              <a:rPr lang="en-US" dirty="0" smtClean="0"/>
              <a:t>-m 45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YASIN ANJUM\Desktop\170px-Corntassel_70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400" y="2133600"/>
            <a:ext cx="3657600" cy="4724400"/>
          </a:xfrm>
          <a:prstGeom prst="rect">
            <a:avLst/>
          </a:prstGeom>
          <a:noFill/>
        </p:spPr>
      </p:pic>
      <p:pic>
        <p:nvPicPr>
          <p:cNvPr id="17411" name="Picture 3" descr="C:\Users\YASIN ANJUM\Desktop\Electric+corn+threshing+mac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2740025"/>
          </a:xfrm>
          <a:prstGeom prst="rect">
            <a:avLst/>
          </a:prstGeom>
          <a:noFill/>
        </p:spPr>
      </p:pic>
      <p:pic>
        <p:nvPicPr>
          <p:cNvPr id="17410" name="Picture 2" descr="C:\Users\YASIN ANJUM\Desktop\533967_823f9326a0852a75d4b81ca121c2fb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62576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600200"/>
            <a:ext cx="8763000" cy="43434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&amp;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and pods color changes to yellow</a:t>
            </a:r>
          </a:p>
          <a:p>
            <a:r>
              <a:rPr lang="en-US" dirty="0" smtClean="0"/>
              <a:t>Seeds become dark   </a:t>
            </a:r>
          </a:p>
          <a:p>
            <a:r>
              <a:rPr lang="en-US" dirty="0" smtClean="0"/>
              <a:t>Seeds rattle when pods are shaken. </a:t>
            </a:r>
          </a:p>
          <a:p>
            <a:r>
              <a:rPr lang="en-US" dirty="0" smtClean="0"/>
              <a:t>75% pods turn yellow</a:t>
            </a:r>
          </a:p>
          <a:p>
            <a:r>
              <a:rPr lang="en-US" dirty="0" smtClean="0"/>
              <a:t>Crop matures in 180-200days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havested</a:t>
            </a:r>
            <a:r>
              <a:rPr lang="en-US" dirty="0" smtClean="0"/>
              <a:t> with sickle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ASIN ANJUM\Desktop\800px-Maize_on_a_Mount_Kenya_far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2290"/>
            <a:ext cx="9144000" cy="683341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71600" y="228600"/>
            <a:ext cx="6400800" cy="12954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Yield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600200"/>
            <a:ext cx="8686800" cy="15240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Punjab          900-1000kg/ha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Sindh</a:t>
            </a:r>
            <a:r>
              <a:rPr lang="en-US" dirty="0" smtClean="0">
                <a:solidFill>
                  <a:schemeClr val="bg1"/>
                </a:solidFill>
              </a:rPr>
              <a:t>             600-650kg/ha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Kpk</a:t>
            </a:r>
            <a:r>
              <a:rPr lang="en-US" dirty="0" smtClean="0">
                <a:solidFill>
                  <a:schemeClr val="bg1"/>
                </a:solidFill>
              </a:rPr>
              <a:t>                  500-600kg/ha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SIN ANJUM\Desktop\Corn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27017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524000" y="1371600"/>
            <a:ext cx="6400800" cy="16764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581400"/>
            <a:ext cx="9144000" cy="18288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Production technology of </a:t>
            </a:r>
          </a:p>
          <a:p>
            <a:pPr algn="ctr"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RAPESEED AND MUSTARD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ASIN ANJUM\Desktop\than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YASIN ANJUM\Pictures\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YASIN ANJUM\Pictures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5327455" cy="2819400"/>
          </a:xfrm>
          <a:prstGeom prst="rect">
            <a:avLst/>
          </a:prstGeom>
          <a:noFill/>
        </p:spPr>
      </p:pic>
      <p:pic>
        <p:nvPicPr>
          <p:cNvPr id="1028" name="Picture 4" descr="C:\Users\YASIN ANJUM\Desktop\thank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76400"/>
            <a:ext cx="4876800" cy="2152650"/>
          </a:xfrm>
          <a:prstGeom prst="rect">
            <a:avLst/>
          </a:prstGeom>
          <a:noFill/>
        </p:spPr>
      </p:pic>
      <p:pic>
        <p:nvPicPr>
          <p:cNvPr id="1029" name="Picture 5" descr="C:\Users\YASIN ANJUM\Desktop\20080921_224412_7than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914400"/>
            <a:ext cx="5867400" cy="4501841"/>
          </a:xfrm>
          <a:prstGeom prst="rect">
            <a:avLst/>
          </a:prstGeom>
          <a:noFill/>
        </p:spPr>
      </p:pic>
      <p:pic>
        <p:nvPicPr>
          <p:cNvPr id="1030" name="Picture 6" descr="C:\Users\YASIN ANJUM\Desktop\florinf_textured_thank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57200"/>
            <a:ext cx="7620000" cy="5391150"/>
          </a:xfrm>
          <a:prstGeom prst="rect">
            <a:avLst/>
          </a:prstGeom>
          <a:noFill/>
        </p:spPr>
      </p:pic>
      <p:pic>
        <p:nvPicPr>
          <p:cNvPr id="1031" name="Picture 7" descr="C:\Users\YASIN ANJUM\Desktop\thank-yo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399" y="0"/>
            <a:ext cx="89916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YASIN ANJUM\Desktop\edd658b149e9c3b619ecfebd6283-grand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" y="152400"/>
            <a:ext cx="7848600" cy="1143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commonly known as </a:t>
            </a:r>
            <a:r>
              <a:rPr lang="en-US" dirty="0" err="1" smtClean="0"/>
              <a:t>sarson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family:   </a:t>
            </a:r>
            <a:r>
              <a:rPr lang="en-US" dirty="0" err="1" smtClean="0"/>
              <a:t>cruciferae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447800"/>
            <a:ext cx="4038600" cy="762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2286000"/>
            <a:ext cx="2895600" cy="3429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2286000"/>
            <a:ext cx="2895600" cy="3429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Different types:</a:t>
            </a:r>
          </a:p>
          <a:p>
            <a:pPr algn="just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Rape Seed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Toria</a:t>
            </a:r>
            <a:r>
              <a:rPr lang="en-US" dirty="0" smtClean="0"/>
              <a:t>:	                      </a:t>
            </a:r>
            <a:r>
              <a:rPr lang="en-US" dirty="0" err="1" smtClean="0"/>
              <a:t>B.campestris</a:t>
            </a:r>
            <a:endParaRPr lang="en-US" dirty="0" smtClean="0"/>
          </a:p>
          <a:p>
            <a:pPr algn="just"/>
            <a:r>
              <a:rPr lang="en-US" dirty="0" smtClean="0"/>
              <a:t>Gobi </a:t>
            </a:r>
            <a:r>
              <a:rPr lang="en-US" dirty="0" err="1" smtClean="0"/>
              <a:t>sarson</a:t>
            </a:r>
            <a:r>
              <a:rPr lang="en-US" dirty="0" smtClean="0"/>
              <a:t>:	            </a:t>
            </a:r>
            <a:r>
              <a:rPr lang="en-US" dirty="0" err="1" smtClean="0"/>
              <a:t>B.napus</a:t>
            </a:r>
            <a:endParaRPr lang="en-US" dirty="0" smtClean="0"/>
          </a:p>
          <a:p>
            <a:pPr algn="just"/>
            <a:r>
              <a:rPr lang="en-US" dirty="0" smtClean="0">
                <a:latin typeface="Aharoni" pitchFamily="2" charset="-79"/>
                <a:cs typeface="Aharoni" pitchFamily="2" charset="-79"/>
              </a:rPr>
              <a:t>mustard</a:t>
            </a:r>
            <a:r>
              <a:rPr lang="en-US" dirty="0" smtClean="0"/>
              <a:t>:	                       </a:t>
            </a:r>
          </a:p>
          <a:p>
            <a:pPr algn="just"/>
            <a:r>
              <a:rPr lang="en-US" dirty="0" err="1" smtClean="0"/>
              <a:t>raya</a:t>
            </a:r>
            <a:r>
              <a:rPr lang="en-US" dirty="0" smtClean="0"/>
              <a:t>: 	                      </a:t>
            </a:r>
            <a:r>
              <a:rPr lang="en-US" dirty="0" err="1" smtClean="0"/>
              <a:t>B.juncea</a:t>
            </a:r>
            <a:endParaRPr lang="en-US" dirty="0" smtClean="0"/>
          </a:p>
          <a:p>
            <a:pPr algn="just"/>
            <a:r>
              <a:rPr lang="en-US" dirty="0" err="1" smtClean="0"/>
              <a:t>taramira</a:t>
            </a:r>
            <a:r>
              <a:rPr lang="en-US" dirty="0" smtClean="0"/>
              <a:t>:                      </a:t>
            </a:r>
            <a:r>
              <a:rPr lang="en-US" dirty="0" err="1" smtClean="0"/>
              <a:t>eruca</a:t>
            </a:r>
            <a:r>
              <a:rPr lang="en-US" dirty="0" smtClean="0"/>
              <a:t> sativa          </a:t>
            </a:r>
          </a:p>
          <a:p>
            <a:pPr algn="just">
              <a:buNone/>
            </a:pPr>
            <a:r>
              <a:rPr lang="en-US" dirty="0" smtClean="0"/>
              <a:t>     	       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95600" y="4953000"/>
            <a:ext cx="1143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95600" y="4419600"/>
            <a:ext cx="1143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0" y="3352800"/>
            <a:ext cx="1143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95600" y="2895600"/>
            <a:ext cx="1143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YASIN ANJUM\Desktop\world-peace-in-our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44220" y="2258218"/>
            <a:ext cx="6857999" cy="2341562"/>
          </a:xfrm>
          <a:prstGeom prst="rect">
            <a:avLst/>
          </a:prstGeom>
          <a:noFill/>
        </p:spPr>
      </p:pic>
      <p:pic>
        <p:nvPicPr>
          <p:cNvPr id="3075" name="Picture 3" descr="C:\Users\YASIN ANJUM\Desktop\world-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457200" y="1600200"/>
            <a:ext cx="8229600" cy="3733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3048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&amp;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place of region is not definitely known</a:t>
            </a:r>
          </a:p>
          <a:p>
            <a:r>
              <a:rPr lang="en-US" sz="2400" dirty="0" smtClean="0"/>
              <a:t>It’s cultivation has been traced to 2000 B.C in </a:t>
            </a:r>
            <a:r>
              <a:rPr lang="en-US" sz="2400" dirty="0" err="1" smtClean="0"/>
              <a:t>India,China</a:t>
            </a:r>
            <a:r>
              <a:rPr lang="en-US" sz="2400" dirty="0" smtClean="0"/>
              <a:t> and Japan. </a:t>
            </a:r>
          </a:p>
          <a:p>
            <a:r>
              <a:rPr lang="en-US" sz="2400" dirty="0" err="1" smtClean="0"/>
              <a:t>Brassica</a:t>
            </a:r>
            <a:r>
              <a:rPr lang="en-US" sz="2400" dirty="0" smtClean="0"/>
              <a:t> seeds were used for oil extraction first time in India.</a:t>
            </a:r>
          </a:p>
          <a:p>
            <a:r>
              <a:rPr lang="en-US" sz="2400" dirty="0" smtClean="0"/>
              <a:t>China and India are the world’s largest producer.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191000" y="5867400"/>
            <a:ext cx="4953000" cy="990600"/>
          </a:xfrm>
          <a:prstGeom prst="roundRect">
            <a:avLst/>
          </a:prstGeom>
          <a:solidFill>
            <a:schemeClr val="tx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5943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Lance Gibson and </a:t>
            </a:r>
            <a:r>
              <a:rPr lang="en-US" dirty="0" err="1" smtClean="0">
                <a:solidFill>
                  <a:schemeClr val="bg1"/>
                </a:solidFill>
              </a:rPr>
              <a:t>Garren</a:t>
            </a:r>
            <a:r>
              <a:rPr lang="en-US" dirty="0" smtClean="0">
                <a:solidFill>
                  <a:schemeClr val="bg1"/>
                </a:solidFill>
              </a:rPr>
              <a:t> Benson, Iowa State University, Department of Agronomy</a:t>
            </a:r>
          </a:p>
          <a:p>
            <a:r>
              <a:rPr lang="en-US" dirty="0" smtClean="0"/>
              <a:t> Revised January 2002.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YASIN ANJUM\Desktop\wolrd_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4100" name="Picture 4" descr="C:\Users\YASIN ANJUM\Desktop\Pakistan08012EGl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0"/>
            <a:ext cx="30861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04800" y="1600200"/>
            <a:ext cx="8610600" cy="39624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28600"/>
            <a:ext cx="8610600" cy="1066800"/>
          </a:xfrm>
          <a:prstGeom prst="round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Annual </a:t>
            </a:r>
            <a:r>
              <a:rPr lang="en-US" sz="3600" dirty="0" err="1" smtClean="0">
                <a:solidFill>
                  <a:schemeClr val="bg1"/>
                </a:solidFill>
              </a:rPr>
              <a:t>rabi</a:t>
            </a:r>
            <a:r>
              <a:rPr lang="en-US" sz="3600" dirty="0" smtClean="0">
                <a:solidFill>
                  <a:schemeClr val="bg1"/>
                </a:solidFill>
              </a:rPr>
              <a:t> plant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Self pollinated crop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Plant height 50-200cm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“0 0” </a:t>
            </a:r>
            <a:r>
              <a:rPr lang="en-US" sz="3600" dirty="0" err="1" smtClean="0">
                <a:solidFill>
                  <a:schemeClr val="bg1"/>
                </a:solidFill>
              </a:rPr>
              <a:t>varities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90% grown as </a:t>
            </a:r>
            <a:r>
              <a:rPr lang="en-US" sz="3600" dirty="0" err="1" smtClean="0">
                <a:solidFill>
                  <a:schemeClr val="bg1"/>
                </a:solidFill>
              </a:rPr>
              <a:t>barani</a:t>
            </a:r>
            <a:r>
              <a:rPr lang="en-US" sz="3600" dirty="0" smtClean="0">
                <a:solidFill>
                  <a:schemeClr val="bg1"/>
                </a:solidFill>
              </a:rPr>
              <a:t> crop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YASIN ANJUM\Desktop\pakistan-map-flag-image-with-kashm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34399" y="17370010"/>
            <a:ext cx="6019799" cy="3784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YASIN ANJUM\Desktop\058_maiz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04800" y="3962400"/>
            <a:ext cx="4419600" cy="23622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Users\YASIN ANJUM\Desktop\maiz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609600" y="228600"/>
            <a:ext cx="7848600" cy="990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1447800"/>
            <a:ext cx="8382000" cy="25146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4754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World production         600 million metric </a:t>
            </a:r>
            <a:r>
              <a:rPr lang="en-US" dirty="0" err="1" smtClean="0"/>
              <a:t>tonns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World area                      118 million hectare </a:t>
            </a:r>
          </a:p>
          <a:p>
            <a:pPr marL="514350" indent="-514350">
              <a:buNone/>
            </a:pPr>
            <a:r>
              <a:rPr lang="en-US" dirty="0" smtClean="0"/>
              <a:t>Total Pakistan  area     3 </a:t>
            </a:r>
            <a:r>
              <a:rPr lang="en-US" dirty="0" err="1" smtClean="0"/>
              <a:t>lac</a:t>
            </a:r>
            <a:r>
              <a:rPr lang="en-US" dirty="0" smtClean="0"/>
              <a:t> hectare </a:t>
            </a:r>
          </a:p>
          <a:p>
            <a:pPr marL="514350" indent="-514350">
              <a:buNone/>
            </a:pPr>
            <a:r>
              <a:rPr lang="en-US" dirty="0" smtClean="0"/>
              <a:t>Total production           233000 </a:t>
            </a:r>
            <a:r>
              <a:rPr lang="en-US" dirty="0" err="1" smtClean="0"/>
              <a:t>tonnes</a:t>
            </a:r>
            <a:r>
              <a:rPr lang="en-US" dirty="0" smtClean="0"/>
              <a:t>  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Contribution of different provinces  to total area</a:t>
            </a:r>
            <a:br>
              <a:rPr lang="en-US" b="1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Punjab                    50%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KPK                          17%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Sindh</a:t>
            </a:r>
            <a:r>
              <a:rPr lang="en-US" dirty="0" smtClean="0"/>
              <a:t>                       30%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Balochistan</a:t>
            </a:r>
            <a:r>
              <a:rPr lang="en-US" dirty="0" smtClean="0"/>
              <a:t>             3%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81000" y="3810000"/>
            <a:ext cx="777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1000" y="3352800"/>
            <a:ext cx="777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2860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YASIN ANJUM\Desktop\girl eating cor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571432"/>
            <a:ext cx="3581400" cy="3286567"/>
          </a:xfrm>
          <a:prstGeom prst="rect">
            <a:avLst/>
          </a:prstGeom>
          <a:noFill/>
        </p:spPr>
      </p:pic>
      <p:pic>
        <p:nvPicPr>
          <p:cNvPr id="6146" name="Picture 2" descr="C:\Users\YASIN ANJUM\Desktop\corn_foo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3139259" cy="3429000"/>
          </a:xfrm>
          <a:prstGeom prst="rect">
            <a:avLst/>
          </a:prstGeom>
          <a:noFill/>
        </p:spPr>
      </p:pic>
      <p:pic>
        <p:nvPicPr>
          <p:cNvPr id="6148" name="Picture 4" descr="C:\Users\YASIN ANJUM\Desktop\grain-IGC-Grain-Ukraine_835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1" y="0"/>
            <a:ext cx="5562600" cy="3505200"/>
          </a:xfrm>
          <a:prstGeom prst="rect">
            <a:avLst/>
          </a:prstGeom>
          <a:noFill/>
        </p:spPr>
      </p:pic>
      <p:pic>
        <p:nvPicPr>
          <p:cNvPr id="6149" name="Picture 5" descr="C:\Users\YASIN ANJUM\Desktop\Balboa_20_bg_1206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33800" y="3505200"/>
            <a:ext cx="5410200" cy="33528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52400" y="1524000"/>
            <a:ext cx="8534400" cy="4953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1"/>
            <a:ext cx="4116388" cy="1600200"/>
          </a:xfrm>
        </p:spPr>
        <p:txBody>
          <a:bodyPr/>
          <a:lstStyle/>
          <a:p>
            <a:r>
              <a:rPr lang="en-US" dirty="0" smtClean="0"/>
              <a:t>As vegetable</a:t>
            </a:r>
          </a:p>
          <a:p>
            <a:r>
              <a:rPr lang="en-US" dirty="0" smtClean="0"/>
              <a:t>Seeds for oil extraction</a:t>
            </a:r>
          </a:p>
          <a:p>
            <a:r>
              <a:rPr lang="en-US" dirty="0" smtClean="0"/>
              <a:t>As fodder and forage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295400"/>
            <a:ext cx="8305801" cy="8794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46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2541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5052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Oil use for </a:t>
            </a:r>
            <a:r>
              <a:rPr lang="en-US" sz="2400" dirty="0" err="1" smtClean="0"/>
              <a:t>cooking,making</a:t>
            </a:r>
            <a:r>
              <a:rPr lang="en-US" sz="2400" dirty="0" smtClean="0"/>
              <a:t> pickles,</a:t>
            </a:r>
          </a:p>
          <a:p>
            <a:r>
              <a:rPr lang="en-US" sz="2400" dirty="0" smtClean="0"/>
              <a:t>for making soaps and paints.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SIN ANJUM\Desktop\G2600055-Genetically_engineered_maize-SP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7171" name="Picture 3" descr="C:\Users\YASIN ANJUM\Desktop\220px-Koeh-28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177" y="0"/>
            <a:ext cx="4304223" cy="6858000"/>
          </a:xfrm>
          <a:prstGeom prst="rect">
            <a:avLst/>
          </a:prstGeom>
          <a:noFill/>
        </p:spPr>
      </p:pic>
      <p:sp>
        <p:nvSpPr>
          <p:cNvPr id="5" name="Left-Right Arrow 4"/>
          <p:cNvSpPr/>
          <p:nvPr/>
        </p:nvSpPr>
        <p:spPr>
          <a:xfrm>
            <a:off x="762000" y="1828800"/>
            <a:ext cx="8382000" cy="2971800"/>
          </a:xfrm>
          <a:prstGeom prst="leftRightArrow">
            <a:avLst/>
          </a:prstGeom>
          <a:solidFill>
            <a:schemeClr val="tx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Production Technology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98 0.47456 C -0.23178 0.04232 0.07361 -0.38992 0.16302 -0.46901 C 0.25243 -0.5481 0.02638 -0.07909 1.11111E-6 -4.32007E-6 " pathEditMode="relative" ptsTypes="a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SIN ANJUM\Desktop\sandy-s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" y="304800"/>
            <a:ext cx="8763000" cy="10668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8763000" cy="457200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grown in temperate regions.</a:t>
            </a:r>
          </a:p>
          <a:p>
            <a:r>
              <a:rPr lang="en-US" dirty="0" smtClean="0"/>
              <a:t>Grown in variety of soils from sandy to clayey soils.</a:t>
            </a:r>
          </a:p>
          <a:p>
            <a:r>
              <a:rPr lang="en-US" dirty="0" smtClean="0"/>
              <a:t>pH  5.5—7.5</a:t>
            </a:r>
          </a:p>
          <a:p>
            <a:r>
              <a:rPr lang="en-US" dirty="0" smtClean="0"/>
              <a:t>Tem.   30 c°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371</Words>
  <Application>Microsoft Office PowerPoint</Application>
  <PresentationFormat>On-screen Show (4:3)</PresentationFormat>
  <Paragraphs>128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 commonly known as sarson family:   cruciferae </vt:lpstr>
      <vt:lpstr>ORIGIN &amp; History</vt:lpstr>
      <vt:lpstr>INTRODUCTION</vt:lpstr>
      <vt:lpstr>INTRODUCTION</vt:lpstr>
      <vt:lpstr>Uses  </vt:lpstr>
      <vt:lpstr>Production Technology </vt:lpstr>
      <vt:lpstr>Soil and climate </vt:lpstr>
      <vt:lpstr>Seed bed preparation </vt:lpstr>
      <vt:lpstr>Sowing time </vt:lpstr>
      <vt:lpstr>Seed rate and verities </vt:lpstr>
      <vt:lpstr>Sowing method </vt:lpstr>
      <vt:lpstr> </vt:lpstr>
      <vt:lpstr>Irrigation </vt:lpstr>
      <vt:lpstr>Weeds</vt:lpstr>
      <vt:lpstr>Plant protection measures </vt:lpstr>
      <vt:lpstr>Harvest &amp; storage</vt:lpstr>
      <vt:lpstr>Yield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Maize </dc:title>
  <dc:creator>YASIN ANJUM</dc:creator>
  <cp:lastModifiedBy>Bhatti</cp:lastModifiedBy>
  <cp:revision>124</cp:revision>
  <dcterms:created xsi:type="dcterms:W3CDTF">2006-08-16T00:00:00Z</dcterms:created>
  <dcterms:modified xsi:type="dcterms:W3CDTF">2012-03-01T10:45:59Z</dcterms:modified>
</cp:coreProperties>
</file>