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6" r:id="rId4"/>
    <p:sldId id="257" r:id="rId5"/>
    <p:sldId id="258" r:id="rId6"/>
    <p:sldId id="260" r:id="rId7"/>
    <p:sldId id="261" r:id="rId8"/>
    <p:sldId id="263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7" r:id="rId17"/>
    <p:sldId id="274" r:id="rId18"/>
    <p:sldId id="275" r:id="rId19"/>
    <p:sldId id="279" r:id="rId20"/>
    <p:sldId id="278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YASIN ANJUM\Videos\Pictures\Bismillah_6_by_ishtiaq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ASIN ANJUM\Desktop\tracdi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304800"/>
            <a:ext cx="7848600" cy="990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1600200"/>
            <a:ext cx="7848600" cy="42672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practices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Seed bed preparation </a:t>
            </a:r>
            <a:r>
              <a:rPr lang="en-US" dirty="0" err="1" smtClean="0"/>
              <a:t>manuring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Time of sowing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Seed rate  &amp;planting method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Insect, pest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 culture and weeding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Harvesting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Storage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processing</a:t>
            </a:r>
          </a:p>
          <a:p>
            <a:pPr marL="514350" indent="-51435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"/>
                            </p:stCondLst>
                            <p:childTnLst>
                              <p:par>
                                <p:cTn id="3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900"/>
                            </p:stCondLst>
                            <p:childTnLst>
                              <p:par>
                                <p:cTn id="3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250"/>
                            </p:stCondLst>
                            <p:childTnLst>
                              <p:par>
                                <p:cTn id="4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800"/>
                            </p:stCondLst>
                            <p:childTnLst>
                              <p:par>
                                <p:cTn id="5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750"/>
                            </p:stCondLst>
                            <p:childTnLst>
                              <p:par>
                                <p:cTn id="6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50"/>
                            </p:stCondLst>
                            <p:childTnLst>
                              <p:par>
                                <p:cTn id="6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YASIN ANJUM\Videos\Pictures\rake-seed-b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1139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57200" y="1676400"/>
            <a:ext cx="8077200" cy="45720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9600" y="304800"/>
            <a:ext cx="7848600" cy="990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Seed bed preparation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land should be plowed as soon as the previous crop is removed </a:t>
            </a:r>
          </a:p>
          <a:p>
            <a:r>
              <a:rPr lang="en-US" dirty="0" smtClean="0"/>
              <a:t>In rain fed areas field should be deep plowed at onset of moon soon</a:t>
            </a:r>
          </a:p>
          <a:p>
            <a:r>
              <a:rPr lang="en-US" dirty="0" smtClean="0"/>
              <a:t>In irrigated areas land should be plowed to control weed and to dry the soil</a:t>
            </a:r>
          </a:p>
          <a:p>
            <a:r>
              <a:rPr lang="en-US" dirty="0" smtClean="0"/>
              <a:t>Field should be irrigated 7—15 days before planting wheat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YASIN ANJUM\Desktop\rt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81000" y="1524000"/>
            <a:ext cx="8305800" cy="46482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9600" y="304800"/>
            <a:ext cx="7848600" cy="990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Organic manure should be applied 40—50 days before sowing</a:t>
            </a:r>
          </a:p>
          <a:p>
            <a:r>
              <a:rPr lang="en-US" dirty="0" smtClean="0"/>
              <a:t>Dose of NPK and zinc depend upon verity soil type, water </a:t>
            </a:r>
            <a:r>
              <a:rPr lang="en-US" dirty="0" err="1" smtClean="0"/>
              <a:t>avalablity,rotation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Fertilizer N &amp; P should be applied in the ratio of 1:1 to 2:1</a:t>
            </a:r>
          </a:p>
          <a:p>
            <a:r>
              <a:rPr lang="en-US" dirty="0" smtClean="0"/>
              <a:t>Potassium should be applied @the rate 60—80 kg per hectare. When soil is sandy or irrigated with tube well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YASIN ANJUM\Videos\Pictures\urea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6705600"/>
          </a:xfrm>
          <a:prstGeom prst="rect">
            <a:avLst/>
          </a:prstGeom>
          <a:noFill/>
        </p:spPr>
      </p:pic>
      <p:pic>
        <p:nvPicPr>
          <p:cNvPr id="12291" name="Picture 3" descr="C:\Users\YASIN ANJUM\Videos\Pictures\can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19600" cy="6705600"/>
          </a:xfrm>
          <a:prstGeom prst="rect">
            <a:avLst/>
          </a:prstGeom>
          <a:noFill/>
        </p:spPr>
      </p:pic>
      <p:pic>
        <p:nvPicPr>
          <p:cNvPr id="12293" name="Picture 5" descr="C:\Users\YASIN ANJUM\Videos\Pictures\urea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457200" y="304800"/>
            <a:ext cx="8153400" cy="12192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1600200"/>
            <a:ext cx="7848600" cy="41910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Fertilizer recommendation for wheat in Punjab  (NPK kg/ha)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rain fall area		55-55-60</a:t>
            </a:r>
          </a:p>
          <a:p>
            <a:r>
              <a:rPr lang="en-US" dirty="0" smtClean="0"/>
              <a:t>Medium rain fall area        85-55-60</a:t>
            </a:r>
          </a:p>
          <a:p>
            <a:r>
              <a:rPr lang="en-US" dirty="0" smtClean="0"/>
              <a:t>High rain fall area               110-85-60</a:t>
            </a:r>
          </a:p>
          <a:p>
            <a:r>
              <a:rPr lang="en-US" dirty="0" smtClean="0"/>
              <a:t>Average irrigated area     110-55-60</a:t>
            </a:r>
          </a:p>
          <a:p>
            <a:r>
              <a:rPr lang="en-US" dirty="0" smtClean="0"/>
              <a:t>Rich irrigated area             85-55-0</a:t>
            </a:r>
          </a:p>
          <a:p>
            <a:r>
              <a:rPr lang="en-US" dirty="0" smtClean="0"/>
              <a:t>Low fertility  irrigated area    135-110-0                  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YASIN ANJUM\Desktop\ds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4038600" cy="6858000"/>
          </a:xfrm>
          <a:prstGeom prst="rect">
            <a:avLst/>
          </a:prstGeom>
          <a:noFill/>
        </p:spPr>
      </p:pic>
      <p:pic>
        <p:nvPicPr>
          <p:cNvPr id="13315" name="Picture 3" descr="C:\Users\YASIN ANJUM\Desktop\imagessd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05400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04800" y="1676400"/>
            <a:ext cx="8382000" cy="44958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9600" y="304800"/>
            <a:ext cx="7848600" cy="990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Time&amp; seed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Diurnal optimum temperature 22—23 c° for germination and emergence of wheat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to third week of November temperature reaches the optimum range for wheat sowing for Pakistan </a:t>
            </a:r>
          </a:p>
          <a:p>
            <a:r>
              <a:rPr lang="en-US" dirty="0" smtClean="0"/>
              <a:t>Seed rate </a:t>
            </a:r>
          </a:p>
          <a:p>
            <a:pPr lvl="1">
              <a:buNone/>
            </a:pPr>
            <a:r>
              <a:rPr lang="en-US" dirty="0" smtClean="0"/>
              <a:t>100-150 kg per ha</a:t>
            </a:r>
          </a:p>
          <a:p>
            <a:pPr lvl="1">
              <a:buNone/>
            </a:pPr>
            <a:r>
              <a:rPr lang="en-US" dirty="0" smtClean="0"/>
              <a:t>100kg/ha (normal sowing)</a:t>
            </a:r>
          </a:p>
          <a:p>
            <a:pPr lvl="1">
              <a:buNone/>
            </a:pPr>
            <a:r>
              <a:rPr lang="en-US" dirty="0" smtClean="0"/>
              <a:t>110-125kg/ha (Dec.  sowing)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ASIN ANJUM\Desktop\1317137090_257253851_3-Zero-Tillage-Seed-Drill-for-wheat-sowing-Da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152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04800" y="1600200"/>
            <a:ext cx="8077200" cy="4800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9600" y="304800"/>
            <a:ext cx="7848600" cy="990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  of planting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Irrigated areas</a:t>
            </a:r>
          </a:p>
          <a:p>
            <a:pPr lvl="1"/>
            <a:r>
              <a:rPr lang="en-US" dirty="0" smtClean="0"/>
              <a:t>Drill best for sowing wheat </a:t>
            </a:r>
          </a:p>
          <a:p>
            <a:pPr lvl="1"/>
            <a:r>
              <a:rPr lang="en-US" dirty="0" err="1" smtClean="0"/>
              <a:t>Kera</a:t>
            </a:r>
            <a:r>
              <a:rPr lang="en-US" dirty="0" smtClean="0"/>
              <a:t> </a:t>
            </a:r>
            <a:r>
              <a:rPr lang="en-US" dirty="0" err="1" smtClean="0"/>
              <a:t>metod</a:t>
            </a:r>
            <a:endParaRPr lang="en-US" dirty="0" smtClean="0"/>
          </a:p>
          <a:p>
            <a:pPr lvl="1"/>
            <a:r>
              <a:rPr lang="en-US" dirty="0" smtClean="0"/>
              <a:t>Broad cast  (increase seed rate 5%)</a:t>
            </a:r>
          </a:p>
          <a:p>
            <a:r>
              <a:rPr lang="en-US" dirty="0" smtClean="0"/>
              <a:t>Rain fed areas </a:t>
            </a:r>
          </a:p>
          <a:p>
            <a:pPr lvl="1"/>
            <a:r>
              <a:rPr lang="en-US" dirty="0" err="1" smtClean="0"/>
              <a:t>Pora</a:t>
            </a:r>
            <a:r>
              <a:rPr lang="en-US" dirty="0" smtClean="0"/>
              <a:t> method </a:t>
            </a:r>
          </a:p>
          <a:p>
            <a:pPr lvl="1"/>
            <a:r>
              <a:rPr lang="en-US" dirty="0" smtClean="0"/>
              <a:t>Drill methods</a:t>
            </a:r>
          </a:p>
          <a:p>
            <a:r>
              <a:rPr lang="en-US" dirty="0" smtClean="0"/>
              <a:t>Wheat seed of new dwarf cultivar should not be sown dipper than 5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800"/>
                            </p:stCondLst>
                            <p:childTnLst>
                              <p:par>
                                <p:cTn id="2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800"/>
                            </p:stCondLst>
                            <p:childTnLst>
                              <p:par>
                                <p:cTn id="4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600"/>
                            </p:stCondLst>
                            <p:childTnLst>
                              <p:par>
                                <p:cTn id="4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700"/>
                            </p:stCondLst>
                            <p:childTnLst>
                              <p:par>
                                <p:cTn id="5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600"/>
                            </p:stCondLst>
                            <p:childTnLst>
                              <p:par>
                                <p:cTn id="6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700"/>
                            </p:stCondLst>
                            <p:childTnLst>
                              <p:par>
                                <p:cTn id="6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YASIN ANJUM\Desktop\Wheat-sta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3153" cy="685800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447800" y="381000"/>
            <a:ext cx="6172200" cy="990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4800" y="1600200"/>
            <a:ext cx="2895600" cy="43434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43400" y="1600200"/>
            <a:ext cx="2895600" cy="43434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verities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 </a:t>
            </a:r>
            <a:r>
              <a:rPr lang="en-US" dirty="0" err="1" smtClean="0"/>
              <a:t>varities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Inqilab-91 </a:t>
            </a:r>
          </a:p>
          <a:p>
            <a:r>
              <a:rPr lang="en-US" dirty="0" smtClean="0"/>
              <a:t>Punjab.96 </a:t>
            </a:r>
          </a:p>
          <a:p>
            <a:r>
              <a:rPr lang="en-US" dirty="0" smtClean="0"/>
              <a:t>M.H.97 	</a:t>
            </a:r>
          </a:p>
          <a:p>
            <a:r>
              <a:rPr lang="en-US" dirty="0" smtClean="0"/>
              <a:t>Pasban.90 	</a:t>
            </a:r>
          </a:p>
          <a:p>
            <a:r>
              <a:rPr lang="en-US" dirty="0" smtClean="0"/>
              <a:t>Bwp.97 </a:t>
            </a:r>
          </a:p>
          <a:p>
            <a:r>
              <a:rPr lang="en-US" dirty="0" smtClean="0"/>
              <a:t>Auqab.2000 	</a:t>
            </a:r>
          </a:p>
          <a:p>
            <a:r>
              <a:rPr lang="en-US" dirty="0" smtClean="0"/>
              <a:t>Iqbal.2000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varities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Sehar</a:t>
            </a:r>
            <a:r>
              <a:rPr lang="en-US" dirty="0" smtClean="0"/>
              <a:t>  2006</a:t>
            </a:r>
          </a:p>
          <a:p>
            <a:r>
              <a:rPr lang="en-US" dirty="0" err="1" smtClean="0"/>
              <a:t>Shafiq</a:t>
            </a:r>
            <a:r>
              <a:rPr lang="en-US" dirty="0" smtClean="0"/>
              <a:t> </a:t>
            </a:r>
          </a:p>
          <a:p>
            <a:r>
              <a:rPr lang="en-US" dirty="0" smtClean="0"/>
              <a:t>Faisalabad 2011</a:t>
            </a:r>
          </a:p>
          <a:p>
            <a:r>
              <a:rPr lang="en-US" dirty="0" err="1" smtClean="0"/>
              <a:t>Lasani</a:t>
            </a:r>
            <a:r>
              <a:rPr lang="en-US" dirty="0" smtClean="0"/>
              <a:t> 2011</a:t>
            </a:r>
          </a:p>
          <a:p>
            <a:r>
              <a:rPr lang="en-US" dirty="0" smtClean="0"/>
              <a:t>Punjab 2011</a:t>
            </a:r>
          </a:p>
          <a:p>
            <a:r>
              <a:rPr lang="en-US" dirty="0" err="1" smtClean="0"/>
              <a:t>Arri</a:t>
            </a:r>
            <a:r>
              <a:rPr lang="en-US" dirty="0" smtClean="0"/>
              <a:t>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YASIN ANJUM\Videos\Pictures\f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069" cy="6858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304800"/>
            <a:ext cx="7848600" cy="990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1000" y="1676400"/>
            <a:ext cx="8153400" cy="44958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Wheat needs 4—6 irrigation depending upon, latitude soil type, cultivar rain fall .</a:t>
            </a:r>
          </a:p>
          <a:p>
            <a:r>
              <a:rPr lang="en-US" dirty="0" smtClean="0"/>
              <a:t>Critical stages </a:t>
            </a:r>
          </a:p>
          <a:p>
            <a:pPr marL="1428750" lvl="2" indent="-571500">
              <a:buFont typeface="+mj-lt"/>
              <a:buAutoNum type="romanUcPeriod"/>
            </a:pPr>
            <a:r>
              <a:rPr lang="en-US" dirty="0" smtClean="0"/>
              <a:t>Adventitious root development </a:t>
            </a:r>
          </a:p>
          <a:p>
            <a:pPr marL="1428750" lvl="2" indent="-571500">
              <a:buFont typeface="+mj-lt"/>
              <a:buAutoNum type="romanUcPeriod"/>
            </a:pPr>
            <a:r>
              <a:rPr lang="en-US" dirty="0" err="1" smtClean="0"/>
              <a:t>Anthesis</a:t>
            </a:r>
            <a:r>
              <a:rPr lang="en-US" dirty="0" smtClean="0"/>
              <a:t>    </a:t>
            </a:r>
          </a:p>
          <a:p>
            <a:pPr marL="1428750" lvl="2" indent="-571500">
              <a:buFont typeface="+mj-lt"/>
              <a:buAutoNum type="romanUcPeriod"/>
            </a:pPr>
            <a:r>
              <a:rPr lang="en-US" dirty="0" smtClean="0"/>
              <a:t>Milk stage</a:t>
            </a:r>
          </a:p>
          <a:p>
            <a:pPr marL="1428750" lvl="2" indent="-571500">
              <a:buFont typeface="+mj-lt"/>
              <a:buAutoNum type="romanUcPeriod"/>
            </a:pPr>
            <a:r>
              <a:rPr lang="en-US" dirty="0" err="1" smtClean="0"/>
              <a:t>Tillering</a:t>
            </a:r>
            <a:r>
              <a:rPr lang="en-US" dirty="0" smtClean="0"/>
              <a:t> </a:t>
            </a:r>
          </a:p>
          <a:p>
            <a:pPr marL="1428750" lvl="2" indent="-571500">
              <a:buFont typeface="+mj-lt"/>
              <a:buAutoNum type="romanUcPeriod"/>
            </a:pPr>
            <a:r>
              <a:rPr lang="en-US" dirty="0" smtClean="0"/>
              <a:t>Spike emergence </a:t>
            </a:r>
          </a:p>
          <a:p>
            <a:pPr marL="1428750" lvl="2" indent="-571500">
              <a:buFont typeface="+mj-lt"/>
              <a:buAutoNum type="romanUcPeriod"/>
            </a:pPr>
            <a:r>
              <a:rPr lang="en-US" dirty="0" smtClean="0"/>
              <a:t>Dough stage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YASIN ANJUM\Videos\Pictures\f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069" cy="6858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304800"/>
            <a:ext cx="7848600" cy="990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600200"/>
            <a:ext cx="7848600" cy="43434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>
              <a:buFont typeface="+mj-lt"/>
              <a:buAutoNum type="arabicPeriod"/>
            </a:pPr>
            <a:r>
              <a:rPr lang="en-US" dirty="0" smtClean="0"/>
              <a:t>  </a:t>
            </a:r>
            <a:r>
              <a:rPr lang="en-US" dirty="0" err="1" smtClean="0"/>
              <a:t>Ist</a:t>
            </a:r>
            <a:r>
              <a:rPr lang="en-US" dirty="0" smtClean="0"/>
              <a:t> irrigation 20-25 days after sowing. </a:t>
            </a:r>
          </a:p>
          <a:p>
            <a:pPr marL="571500" indent="-514350">
              <a:buFont typeface="+mj-lt"/>
              <a:buAutoNum type="arabicPeriod"/>
            </a:pPr>
            <a:endParaRPr lang="en-US" dirty="0" smtClean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 2nd     "                   At booting stage. </a:t>
            </a:r>
          </a:p>
          <a:p>
            <a:pPr marL="571500" indent="-514350">
              <a:buFont typeface="+mj-lt"/>
              <a:buAutoNum type="arabicPeriod"/>
            </a:pPr>
            <a:endParaRPr lang="en-US" dirty="0" smtClean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 3rd     "                   At milk stage of grain</a:t>
            </a:r>
          </a:p>
          <a:p>
            <a:pPr marL="571500" indent="-514350">
              <a:buNone/>
            </a:pPr>
            <a:r>
              <a:rPr lang="en-US" dirty="0" smtClean="0"/>
              <a:t>                                       development.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YASIN ANJUM\Desktop\16 How the Crit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304800"/>
            <a:ext cx="7848600" cy="990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600200"/>
            <a:ext cx="5715000" cy="26670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weeds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Phalaris</a:t>
            </a:r>
            <a:r>
              <a:rPr lang="en-US" dirty="0" smtClean="0"/>
              <a:t> minor (</a:t>
            </a:r>
            <a:r>
              <a:rPr lang="en-US" dirty="0" err="1" smtClean="0"/>
              <a:t>Dumbi</a:t>
            </a:r>
            <a:r>
              <a:rPr lang="en-US" dirty="0" smtClean="0"/>
              <a:t> </a:t>
            </a:r>
            <a:r>
              <a:rPr lang="en-US" dirty="0" err="1" smtClean="0"/>
              <a:t>sitti</a:t>
            </a:r>
            <a:r>
              <a:rPr lang="en-US" dirty="0" smtClean="0"/>
              <a:t>),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Avena</a:t>
            </a:r>
            <a:r>
              <a:rPr lang="en-US" dirty="0" smtClean="0"/>
              <a:t> </a:t>
            </a:r>
            <a:r>
              <a:rPr lang="en-US" dirty="0" err="1" smtClean="0"/>
              <a:t>fatua</a:t>
            </a:r>
            <a:r>
              <a:rPr lang="en-US" dirty="0" smtClean="0"/>
              <a:t> (Wild oats),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Chenopodium</a:t>
            </a:r>
            <a:r>
              <a:rPr lang="en-US" dirty="0" smtClean="0"/>
              <a:t> (</a:t>
            </a:r>
            <a:r>
              <a:rPr lang="en-US" dirty="0" err="1" smtClean="0"/>
              <a:t>Bathu</a:t>
            </a:r>
            <a:r>
              <a:rPr lang="en-US" dirty="0" smtClean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Convolvulus (</a:t>
            </a:r>
            <a:r>
              <a:rPr lang="en-US" dirty="0" err="1" smtClean="0"/>
              <a:t>Lehli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SIN ANJUM\Desktop\wheat-farm_608x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1104900" y="618530"/>
            <a:ext cx="6781800" cy="1828800"/>
          </a:xfrm>
          <a:prstGeom prst="roundRect">
            <a:avLst/>
          </a:prstGeom>
          <a:solidFill>
            <a:schemeClr val="tx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85800" y="3657600"/>
            <a:ext cx="7620000" cy="2133600"/>
          </a:xfrm>
          <a:prstGeom prst="roundRect">
            <a:avLst/>
          </a:prstGeom>
          <a:solidFill>
            <a:schemeClr val="tx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1200" y="533400"/>
            <a:ext cx="50685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6798" y="15240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038600"/>
            <a:ext cx="8001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Production technology of wheat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YASIN ANJUM\Desktop\summer_afternoon_2009.09.05_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304800"/>
            <a:ext cx="7848600" cy="990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752600"/>
            <a:ext cx="8077200" cy="4419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Weeds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Cultural: </a:t>
            </a:r>
            <a:r>
              <a:rPr lang="en-US" dirty="0" smtClean="0"/>
              <a:t>Double bar harrow should be practiced.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Chemical: </a:t>
            </a:r>
            <a:r>
              <a:rPr lang="en-US" dirty="0" err="1" smtClean="0"/>
              <a:t>i</a:t>
            </a:r>
            <a:r>
              <a:rPr lang="en-US" dirty="0" smtClean="0"/>
              <a:t>) Selective </a:t>
            </a:r>
            <a:r>
              <a:rPr lang="en-US" dirty="0" err="1" smtClean="0"/>
              <a:t>weedicides</a:t>
            </a:r>
            <a:r>
              <a:rPr lang="en-US" dirty="0" smtClean="0"/>
              <a:t> for broad and narrow  leaved weeds should        be used. </a:t>
            </a:r>
          </a:p>
          <a:p>
            <a:pPr>
              <a:buNone/>
            </a:pPr>
            <a:r>
              <a:rPr lang="en-US" dirty="0" smtClean="0"/>
              <a:t>ii) Wide spectrum </a:t>
            </a:r>
            <a:r>
              <a:rPr lang="en-US" dirty="0" err="1" smtClean="0"/>
              <a:t>weedicides</a:t>
            </a:r>
            <a:r>
              <a:rPr lang="en-US" dirty="0" smtClean="0"/>
              <a:t> can be used when both types of weeds are problem. </a:t>
            </a:r>
          </a:p>
          <a:p>
            <a:endParaRPr lang="en-US" dirty="0" smtClean="0"/>
          </a:p>
          <a:p>
            <a:pPr marL="571500" indent="-571500">
              <a:buNone/>
            </a:pPr>
            <a:r>
              <a:rPr lang="en-US" dirty="0" smtClean="0"/>
              <a:t>Note:-          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Weedicides</a:t>
            </a:r>
            <a:r>
              <a:rPr lang="en-US" dirty="0" smtClean="0"/>
              <a:t> should be applied after </a:t>
            </a:r>
            <a:r>
              <a:rPr lang="en-US" dirty="0" err="1" smtClean="0"/>
              <a:t>Ist</a:t>
            </a:r>
            <a:r>
              <a:rPr lang="en-US" dirty="0" smtClean="0"/>
              <a:t> irrigation in good moisture condition  when weeds are at 2-3 &amp; wheat crop at 3-4 leaf stages.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YASIN ANJUM\Desktop\grassho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582" cy="68580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0" y="1676400"/>
            <a:ext cx="3657600" cy="34290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267200" y="1828800"/>
            <a:ext cx="3657600" cy="34290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9600" y="304800"/>
            <a:ext cx="7848600" cy="990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 pest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Grass hopper </a:t>
            </a:r>
          </a:p>
          <a:p>
            <a:r>
              <a:rPr lang="en-US" dirty="0" smtClean="0"/>
              <a:t>Crickets </a:t>
            </a:r>
          </a:p>
          <a:p>
            <a:r>
              <a:rPr lang="en-US" dirty="0" smtClean="0"/>
              <a:t>Aphids </a:t>
            </a:r>
          </a:p>
          <a:p>
            <a:r>
              <a:rPr lang="en-US" dirty="0" smtClean="0"/>
              <a:t>Army worm </a:t>
            </a:r>
          </a:p>
          <a:p>
            <a:r>
              <a:rPr lang="en-US" dirty="0" smtClean="0"/>
              <a:t>White ants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Pest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Rust of wheat </a:t>
            </a:r>
          </a:p>
          <a:p>
            <a:r>
              <a:rPr lang="en-US" dirty="0" smtClean="0"/>
              <a:t>Smut of wheat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ASIN ANJUM\Desktop\harvoils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3488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743200" y="228600"/>
            <a:ext cx="3657600" cy="12954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7200" y="1600200"/>
            <a:ext cx="8229600" cy="34290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all situations, grain must be harvested in a timely manner, before shattering, pre-harvest sprouting, bird damage or weathering, to minimize pre-harvest losses, yet must be dry enough for storage.</a:t>
            </a:r>
          </a:p>
          <a:p>
            <a:r>
              <a:rPr lang="en-US" dirty="0" smtClean="0"/>
              <a:t>10—12 %moisture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YASIN ANJUM\Desktop\Wheat-Ex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667000" y="152400"/>
            <a:ext cx="3657600" cy="12954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1676400"/>
            <a:ext cx="8610600" cy="12954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yield of wheat is 25-30 mounds/acre</a:t>
            </a:r>
          </a:p>
          <a:p>
            <a:r>
              <a:rPr lang="en-US" dirty="0" smtClean="0"/>
              <a:t>Potential 60—75 mounds/acre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SIN ANJUM\Videos\Pictures\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014 0.15046 C -0.74184 -0.08194 -0.71337 -0.31412 -0.65 -0.33125 C -0.58664 -0.34838 -0.45868 0.07523 -0.39011 0.04769 C -0.32153 0.02014 -0.31372 -0.49884 -0.23889 -0.49699 C -0.16372 -0.49514 -0.00295 0.07246 0.05989 0.05903 C 0.12274 0.0456 0.22257 -0.45972 0.13854 -0.57708 C 0.05451 -0.69444 -0.32309 -0.69097 -0.44427 -0.6456 C -0.56545 -0.60023 -0.55868 -0.41597 -0.58872 -0.30463 C -0.61875 -0.19329 -0.72344 0.04259 -0.62431 0.02292 C -0.52535 0.00324 -0.00643 -0.3081 0.00573 -0.42268 C 0.01788 -0.53727 -0.42448 -0.65949 -0.55157 -0.66458 C -0.67865 -0.66967 -0.72813 -0.56018 -0.75712 -0.45324 C -0.78611 -0.34629 -0.83143 -0.07569 -0.7257 -0.02268 C -0.61997 0.03033 -0.2382 -0.16204 -0.12292 -0.13518 C -0.00764 -0.10833 -0.06962 0.22222 -0.03438 0.13912 C 0.00086 0.05602 0.14635 -0.48634 0.08854 -0.63426 C 0.03073 -0.78217 -0.26198 -0.77454 -0.38143 -0.74861 C -0.50087 -0.72268 -0.71771 -0.61574 -0.62865 -0.47801 C -0.53959 -0.34028 0.00295 -0.03819 0.15277 0.07824 C 0.3026 0.19468 0.29531 0.23403 0.26996 0.22107 C 0.24461 0.2081 0.12222 0.10394 3.33333E-6 1.85185E-6 " pathEditMode="relative" ptsTypes="aaaaaaaaaaaaaaaaaaaaA">
                                      <p:cBhvr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ASIN ANJUM\Desktop\Wheat-Crop-Pakista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297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219200" y="0"/>
            <a:ext cx="6781800" cy="1600200"/>
          </a:xfrm>
          <a:prstGeom prst="roundRect">
            <a:avLst/>
          </a:prstGeom>
          <a:solidFill>
            <a:schemeClr val="tx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1600200"/>
            <a:ext cx="6477000" cy="4495800"/>
          </a:xfrm>
          <a:prstGeom prst="roundRect">
            <a:avLst/>
          </a:prstGeom>
          <a:solidFill>
            <a:schemeClr val="tx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Wheat (T. </a:t>
            </a:r>
            <a:r>
              <a:rPr lang="en-US" dirty="0" err="1" smtClean="0">
                <a:solidFill>
                  <a:schemeClr val="bg1"/>
                </a:solidFill>
              </a:rPr>
              <a:t>aestivum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Kingdom:   	</a:t>
            </a:r>
            <a:r>
              <a:rPr lang="en-US" dirty="0" err="1" smtClean="0">
                <a:solidFill>
                  <a:schemeClr val="bg1"/>
                </a:solidFill>
              </a:rPr>
              <a:t>Plantae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Division: 	</a:t>
            </a:r>
            <a:r>
              <a:rPr lang="en-US" dirty="0" err="1" smtClean="0">
                <a:solidFill>
                  <a:schemeClr val="bg1"/>
                </a:solidFill>
              </a:rPr>
              <a:t>Magnoliophyta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Class:		 </a:t>
            </a:r>
            <a:r>
              <a:rPr lang="en-US" dirty="0" err="1" smtClean="0">
                <a:solidFill>
                  <a:schemeClr val="bg1"/>
                </a:solidFill>
              </a:rPr>
              <a:t>Liliopsida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Order: 		</a:t>
            </a:r>
            <a:r>
              <a:rPr lang="en-US" dirty="0" err="1" smtClean="0">
                <a:solidFill>
                  <a:schemeClr val="bg1"/>
                </a:solidFill>
              </a:rPr>
              <a:t>Cyperales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Family: 		</a:t>
            </a:r>
            <a:r>
              <a:rPr lang="en-US" dirty="0" err="1" smtClean="0">
                <a:solidFill>
                  <a:schemeClr val="bg1"/>
                </a:solidFill>
              </a:rPr>
              <a:t>Poaceae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Genus:		 </a:t>
            </a:r>
            <a:r>
              <a:rPr lang="en-US" dirty="0" err="1" smtClean="0">
                <a:solidFill>
                  <a:schemeClr val="bg1"/>
                </a:solidFill>
              </a:rPr>
              <a:t>Triticum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Species: 		</a:t>
            </a:r>
            <a:r>
              <a:rPr lang="en-US" dirty="0" err="1" smtClean="0">
                <a:solidFill>
                  <a:schemeClr val="bg1"/>
                </a:solidFill>
              </a:rPr>
              <a:t>Triticum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aestivum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ASIN ANJUM\Desktop\wheat-farm_608x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33800"/>
          </a:xfrm>
          <a:prstGeom prst="rect">
            <a:avLst/>
          </a:prstGeom>
          <a:noFill/>
        </p:spPr>
      </p:pic>
      <p:pic>
        <p:nvPicPr>
          <p:cNvPr id="4099" name="Picture 3" descr="C:\Users\YASIN ANJUM\Desktop\Wheat-Glean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219200" y="0"/>
            <a:ext cx="6781800" cy="1600200"/>
          </a:xfrm>
          <a:prstGeom prst="roundRect">
            <a:avLst/>
          </a:prstGeom>
          <a:solidFill>
            <a:schemeClr val="tx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1600200"/>
            <a:ext cx="8458200" cy="4419600"/>
          </a:xfrm>
          <a:prstGeom prst="roundRect">
            <a:avLst/>
          </a:prstGeom>
          <a:solidFill>
            <a:schemeClr val="tx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History &amp; origin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Cultivation of wheat began to spread beyond the Fertile Crescent after about 8000 BC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spread of cultivated wheat started in the Fertile Crescent about 8500 BC, reaching Greece, Cyprus and </a:t>
            </a:r>
            <a:r>
              <a:rPr lang="en-US" b="1" dirty="0" smtClean="0">
                <a:solidFill>
                  <a:schemeClr val="bg1"/>
                </a:solidFill>
              </a:rPr>
              <a:t>India</a:t>
            </a:r>
            <a:r>
              <a:rPr lang="en-US" dirty="0" smtClean="0">
                <a:solidFill>
                  <a:schemeClr val="bg1"/>
                </a:solidFill>
              </a:rPr>
              <a:t> by 6500 BC, Egypt shortly after 6000 BC.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early Egyptians were developers of bread and the use of the oven and developed baking into one of the first large-scale food production industries-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ASIN ANJUM\Videos\Pictures\1024x1024-Dizorb-Smiling-At-The-World-HD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62800" cy="6858000"/>
          </a:xfrm>
          <a:prstGeom prst="rect">
            <a:avLst/>
          </a:prstGeom>
          <a:noFill/>
        </p:spPr>
      </p:pic>
      <p:pic>
        <p:nvPicPr>
          <p:cNvPr id="5123" name="Picture 3" descr="C:\Users\YASIN ANJUM\Videos\Pictures\dd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0"/>
            <a:ext cx="2143125" cy="6858000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533400" y="228600"/>
            <a:ext cx="7848600" cy="990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1524000"/>
            <a:ext cx="8153400" cy="47244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Economic importance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sown on 220 million hectares around the world with 564.6 million tons production, an average of 2500 kg grain per hectare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Pakistan stands at 10th place in terms of area (8.5 million hectares) and 59th in terms of yield (21.0 m ton) annually in world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average per acre yield of wheat is estimated between 20 and 25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maunds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above it needs an extra effort as well as natural supporting factors.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SIN ANJUM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609600" y="304800"/>
            <a:ext cx="7848600" cy="990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1524000"/>
            <a:ext cx="8305800" cy="47244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Wheat 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Foods made with wheat are a major part of the diet for over a third of the world's people.</a:t>
            </a:r>
          </a:p>
          <a:p>
            <a:r>
              <a:rPr lang="en-US" dirty="0" smtClean="0"/>
              <a:t>wheat can be found in some form at almost every meal.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Breads,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cookies,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cakes,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crackers,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macaroni,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spaghetti,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and other forms of pasta are made from flour, which is ground up kernels of wheat.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ASIN ANJUM\Desktop\img_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</p:spPr>
      </p:pic>
      <p:pic>
        <p:nvPicPr>
          <p:cNvPr id="3075" name="Picture 3" descr="C:\Users\YASIN ANJUM\Desktop\imageser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0"/>
            <a:ext cx="3124200" cy="6858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304800"/>
            <a:ext cx="7848600" cy="990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1000" y="1600200"/>
            <a:ext cx="8077200" cy="46482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Nutritional value</a:t>
            </a:r>
            <a:br>
              <a:rPr lang="en-US" dirty="0" smtClean="0"/>
            </a:br>
            <a:r>
              <a:rPr lang="en-US" sz="2000" dirty="0" smtClean="0"/>
              <a:t> 100 g (3.5 oz)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	          		1,506 kJ (360 kcal)</a:t>
            </a:r>
          </a:p>
          <a:p>
            <a:r>
              <a:rPr lang="en-US" dirty="0" smtClean="0"/>
              <a:t>Carbohydrates		 51.8 g</a:t>
            </a:r>
          </a:p>
          <a:p>
            <a:r>
              <a:rPr lang="en-US" dirty="0" smtClean="0"/>
              <a:t>Dietary fiber		13.2 g</a:t>
            </a:r>
          </a:p>
          <a:p>
            <a:r>
              <a:rPr lang="en-US" dirty="0" smtClean="0"/>
              <a:t>Fat				9.72 g</a:t>
            </a:r>
          </a:p>
          <a:p>
            <a:r>
              <a:rPr lang="en-US" dirty="0" smtClean="0"/>
              <a:t>Protein			23.15 g</a:t>
            </a:r>
          </a:p>
          <a:p>
            <a:r>
              <a:rPr lang="en-US" dirty="0" smtClean="0"/>
              <a:t>Thiamine (</a:t>
            </a:r>
            <a:r>
              <a:rPr lang="en-US" dirty="0" err="1" smtClean="0"/>
              <a:t>vit</a:t>
            </a:r>
            <a:r>
              <a:rPr lang="en-US" dirty="0" smtClean="0"/>
              <a:t>. B1)	1.882 mg (164%)</a:t>
            </a:r>
          </a:p>
          <a:p>
            <a:r>
              <a:rPr lang="en-US" dirty="0" smtClean="0"/>
              <a:t> Vitamin B6		1.3 mg (100%)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ASIN ANJUM\Desktop\wh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838200" y="2895600"/>
            <a:ext cx="7848600" cy="990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Production Technology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YASIN ANJUM\Videos\Pictures\cultipacked-seedbed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81000" y="1600200"/>
            <a:ext cx="8458200" cy="4419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9600" y="304800"/>
            <a:ext cx="7848600" cy="990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and climate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Wheat is adopted to   regions with cool season followed by dry warm season.</a:t>
            </a:r>
          </a:p>
          <a:p>
            <a:r>
              <a:rPr lang="en-US" dirty="0" smtClean="0"/>
              <a:t>Best crop (cold winter &amp; comparatively warm spring or summer with moderate rain fall)</a:t>
            </a:r>
          </a:p>
          <a:p>
            <a:r>
              <a:rPr lang="en-US" dirty="0" smtClean="0"/>
              <a:t>Either on poorly drained and sandy soil </a:t>
            </a:r>
          </a:p>
          <a:p>
            <a:r>
              <a:rPr lang="en-US" dirty="0" smtClean="0"/>
              <a:t>Sandy loam to clay soils are well </a:t>
            </a:r>
          </a:p>
          <a:p>
            <a:r>
              <a:rPr lang="en-US" dirty="0" smtClean="0"/>
              <a:t>Silt to clay loam soils produced the best yield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780</Words>
  <Application>Microsoft Office PowerPoint</Application>
  <PresentationFormat>On-screen Show (4:3)</PresentationFormat>
  <Paragraphs>149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Wheat (T. aestivum)</vt:lpstr>
      <vt:lpstr>History &amp; origin </vt:lpstr>
      <vt:lpstr>Economic importance</vt:lpstr>
      <vt:lpstr>Wheat uses </vt:lpstr>
      <vt:lpstr>Nutritional value  100 g (3.5 oz)</vt:lpstr>
      <vt:lpstr>Production Technology </vt:lpstr>
      <vt:lpstr>Soil and climate </vt:lpstr>
      <vt:lpstr>Cultural practices </vt:lpstr>
      <vt:lpstr>Seed bed preparation </vt:lpstr>
      <vt:lpstr>manuring</vt:lpstr>
      <vt:lpstr>Fertilizer recommendation for wheat in Punjab  (NPK kg/ha)</vt:lpstr>
      <vt:lpstr>Time&amp; seed rate</vt:lpstr>
      <vt:lpstr>Method  of planting </vt:lpstr>
      <vt:lpstr>Recommended verities </vt:lpstr>
      <vt:lpstr>Irrigation </vt:lpstr>
      <vt:lpstr>Irrigation</vt:lpstr>
      <vt:lpstr>Common weeds </vt:lpstr>
      <vt:lpstr>Weeds control </vt:lpstr>
      <vt:lpstr>Insect pest </vt:lpstr>
      <vt:lpstr>Harvesting</vt:lpstr>
      <vt:lpstr>Yield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Wheat (T. aestivum)</dc:title>
  <dc:creator>YASIN ANJUM</dc:creator>
  <cp:lastModifiedBy>Bhatti</cp:lastModifiedBy>
  <cp:revision>38</cp:revision>
  <dcterms:created xsi:type="dcterms:W3CDTF">2006-08-16T00:00:00Z</dcterms:created>
  <dcterms:modified xsi:type="dcterms:W3CDTF">2012-03-01T11:04:07Z</dcterms:modified>
</cp:coreProperties>
</file>