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344" r:id="rId6"/>
    <p:sldId id="304" r:id="rId7"/>
    <p:sldId id="306" r:id="rId8"/>
    <p:sldId id="307" r:id="rId9"/>
    <p:sldId id="308" r:id="rId10"/>
    <p:sldId id="309" r:id="rId11"/>
    <p:sldId id="311" r:id="rId12"/>
    <p:sldId id="312" r:id="rId13"/>
    <p:sldId id="313" r:id="rId14"/>
    <p:sldId id="314" r:id="rId15"/>
    <p:sldId id="315" r:id="rId16"/>
    <p:sldId id="316" r:id="rId17"/>
    <p:sldId id="317" r:id="rId18"/>
    <p:sldId id="319" r:id="rId19"/>
    <p:sldId id="322" r:id="rId20"/>
    <p:sldId id="320" r:id="rId21"/>
    <p:sldId id="321" r:id="rId22"/>
    <p:sldId id="323" r:id="rId23"/>
    <p:sldId id="324" r:id="rId24"/>
    <p:sldId id="326" r:id="rId25"/>
    <p:sldId id="327" r:id="rId26"/>
    <p:sldId id="325" r:id="rId27"/>
    <p:sldId id="328" r:id="rId28"/>
    <p:sldId id="329" r:id="rId29"/>
    <p:sldId id="330" r:id="rId30"/>
    <p:sldId id="331" r:id="rId31"/>
    <p:sldId id="332" r:id="rId32"/>
    <p:sldId id="345" r:id="rId33"/>
    <p:sldId id="333" r:id="rId34"/>
    <p:sldId id="334" r:id="rId35"/>
    <p:sldId id="335" r:id="rId36"/>
    <p:sldId id="336" r:id="rId37"/>
    <p:sldId id="346" r:id="rId38"/>
    <p:sldId id="337" r:id="rId39"/>
    <p:sldId id="338" r:id="rId40"/>
    <p:sldId id="339" r:id="rId41"/>
    <p:sldId id="340" r:id="rId42"/>
    <p:sldId id="283" r:id="rId43"/>
    <p:sldId id="297" r:id="rId44"/>
    <p:sldId id="298" r:id="rId45"/>
    <p:sldId id="301" r:id="rId46"/>
    <p:sldId id="342" r:id="rId47"/>
    <p:sldId id="34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DF0FB-C187-4B36-922C-03DA6C7C55F0}" type="datetimeFigureOut">
              <a:rPr lang="en-US" smtClean="0"/>
              <a:t>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A6DE7-06FB-474D-A730-09EB73B90965}"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30EA20-4919-4F82-B877-7B5D5323045B}" type="slidenum">
              <a:rPr lang="en-US" smtClean="0"/>
              <a:pPr fontAlgn="base">
                <a:spcBef>
                  <a:spcPct val="0"/>
                </a:spcBef>
                <a:spcAft>
                  <a:spcPct val="0"/>
                </a:spcAft>
                <a:defRPr/>
              </a:pPr>
              <a:t>7</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3D04BE4-2CFE-48B5-AD85-73C654C10F67}" type="slidenum">
              <a:rPr lang="en-US"/>
              <a:pPr/>
              <a:t>46</a:t>
            </a:fld>
            <a:endParaRPr lang="en-US"/>
          </a:p>
        </p:txBody>
      </p:sp>
      <p:sp>
        <p:nvSpPr>
          <p:cNvPr id="13315" name="Rectangle 2"/>
          <p:cNvSpPr>
            <a:spLocks noChangeArrowheads="1" noTextEdit="1"/>
          </p:cNvSpPr>
          <p:nvPr>
            <p:ph type="sldImg"/>
          </p:nvPr>
        </p:nvSpPr>
        <p:spPr>
          <a:xfrm>
            <a:off x="1144588" y="685800"/>
            <a:ext cx="4572000" cy="3429000"/>
          </a:xfrm>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01625"/>
            <a:ext cx="8458200" cy="579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41"/>
          <p:cNvSpPr>
            <a:spLocks noGrp="1" noChangeArrowheads="1"/>
          </p:cNvSpPr>
          <p:nvPr>
            <p:ph type="sldNum" sz="quarter" idx="12"/>
          </p:nvPr>
        </p:nvSpPr>
        <p:spPr>
          <a:ln/>
        </p:spPr>
        <p:txBody>
          <a:bodyPr/>
          <a:lstStyle>
            <a:lvl1pPr>
              <a:defRPr/>
            </a:lvl1pPr>
          </a:lstStyle>
          <a:p>
            <a:pPr>
              <a:defRPr/>
            </a:pPr>
            <a:fld id="{69B0A528-2F9B-4645-8D47-D76F6F366F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F2681AC-95BF-4476-BFE0-0D580E5450C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2EE7376-5D3B-4FA1-8A48-DF15CA1B577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9276-B8A6-4888-9B0C-7C9944BC2FBA}" type="datetimeFigureOut">
              <a:rPr lang="en-US" smtClean="0"/>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7F9C4-9A64-4BB6-9B1D-9255D4746E3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C9276-B8A6-4888-9B0C-7C9944BC2FBA}" type="datetimeFigureOut">
              <a:rPr lang="en-US" smtClean="0"/>
              <a:t>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7F9C4-9A64-4BB6-9B1D-9255D4746E3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pakistan360degrees.contentcreatorz.com/wp-content/uploads/2010/01/Pakistan-Irrigation-Map.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arth.imagico.de/view.php?site=indus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8"/>
          <p:cNvSpPr>
            <a:spLocks noGrp="1" noChangeArrowheads="1"/>
          </p:cNvSpPr>
          <p:nvPr>
            <p:ph type="sldNum" sz="quarter" idx="10"/>
          </p:nvPr>
        </p:nvSpPr>
        <p:spPr/>
        <p:txBody>
          <a:bodyPr/>
          <a:lstStyle/>
          <a:p>
            <a:pPr>
              <a:defRPr/>
            </a:pPr>
            <a:fld id="{14EA7FF3-71A8-42A9-87FE-0527BA12B354}" type="slidenum">
              <a:rPr lang="en-US"/>
              <a:pPr>
                <a:defRPr/>
              </a:pPr>
              <a:t>1</a:t>
            </a:fld>
            <a:endParaRPr lang="en-US" dirty="0"/>
          </a:p>
        </p:txBody>
      </p:sp>
      <p:pic>
        <p:nvPicPr>
          <p:cNvPr id="5123" name="Picture 2" descr="bismillah"/>
          <p:cNvPicPr>
            <a:picLocks noChangeAspect="1" noChangeArrowheads="1"/>
          </p:cNvPicPr>
          <p:nvPr/>
        </p:nvPicPr>
        <p:blipFill>
          <a:blip r:embed="rId3"/>
          <a:srcRect/>
          <a:stretch>
            <a:fillRect/>
          </a:stretch>
        </p:blipFill>
        <p:spPr bwMode="auto">
          <a:xfrm>
            <a:off x="0" y="0"/>
            <a:ext cx="9144000" cy="6858000"/>
          </a:xfrm>
          <a:prstGeom prst="rect">
            <a:avLst/>
          </a:prstGeom>
          <a:blipFill dpi="0" rotWithShape="0">
            <a:blip r:embed="rId4"/>
            <a:srcRect/>
            <a:stretch>
              <a:fillRect/>
            </a:stretch>
          </a:blip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Times New Roman" pitchFamily="18" charset="0"/>
              </a:rPr>
              <a:t>Old Irrigation  system </a:t>
            </a:r>
          </a:p>
        </p:txBody>
      </p:sp>
      <p:sp>
        <p:nvSpPr>
          <p:cNvPr id="5123" name="Rectangle 3"/>
          <p:cNvSpPr>
            <a:spLocks noGrp="1" noChangeArrowheads="1"/>
          </p:cNvSpPr>
          <p:nvPr>
            <p:ph type="body" idx="1"/>
          </p:nvPr>
        </p:nvSpPr>
        <p:spPr/>
        <p:txBody>
          <a:bodyPr/>
          <a:lstStyle/>
          <a:p>
            <a:r>
              <a:rPr lang="en-US">
                <a:latin typeface="Times New Roman" pitchFamily="18" charset="0"/>
              </a:rPr>
              <a:t>Old irrigation  system consist of following means </a:t>
            </a:r>
          </a:p>
          <a:p>
            <a:r>
              <a:rPr lang="en-US">
                <a:latin typeface="Times New Roman" pitchFamily="18" charset="0"/>
              </a:rPr>
              <a:t>Shaduf</a:t>
            </a:r>
          </a:p>
          <a:p>
            <a:r>
              <a:rPr lang="en-US">
                <a:latin typeface="Times New Roman" pitchFamily="18" charset="0"/>
              </a:rPr>
              <a:t>Charsa</a:t>
            </a:r>
          </a:p>
          <a:p>
            <a:r>
              <a:rPr lang="en-US">
                <a:latin typeface="Times New Roman" pitchFamily="18" charset="0"/>
              </a:rPr>
              <a:t>Persian wheel</a:t>
            </a:r>
          </a:p>
          <a:p>
            <a:r>
              <a:rPr lang="en-US" i="1">
                <a:latin typeface="Times New Roman" pitchFamily="18" charset="0"/>
              </a:rPr>
              <a:t>Karez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Times New Roman" pitchFamily="18" charset="0"/>
              </a:rPr>
              <a:t>Shaduf</a:t>
            </a:r>
          </a:p>
        </p:txBody>
      </p:sp>
      <p:pic>
        <p:nvPicPr>
          <p:cNvPr id="7172" name="Picture 4" descr="Shaduf, central Anatolia, Turkey.&#10;[Credit: Noumenon]"/>
          <p:cNvPicPr>
            <a:picLocks noChangeAspect="1" noChangeArrowheads="1"/>
          </p:cNvPicPr>
          <p:nvPr>
            <p:ph type="body" idx="1"/>
          </p:nvPr>
        </p:nvPicPr>
        <p:blipFill>
          <a:blip r:embed="rId2"/>
          <a:srcRect/>
          <a:stretch>
            <a:fillRect/>
          </a:stretch>
        </p:blipFill>
        <p:spPr>
          <a:xfrm>
            <a:off x="0" y="1066800"/>
            <a:ext cx="9144000" cy="57912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atin typeface="Times New Roman" pitchFamily="18" charset="0"/>
              </a:rPr>
              <a:t>Charsa</a:t>
            </a:r>
          </a:p>
        </p:txBody>
      </p:sp>
      <p:sp>
        <p:nvSpPr>
          <p:cNvPr id="10243" name="Rectangle 3"/>
          <p:cNvSpPr>
            <a:spLocks noGrp="1" noChangeArrowheads="1"/>
          </p:cNvSpPr>
          <p:nvPr>
            <p:ph type="body" idx="1"/>
          </p:nvPr>
        </p:nvSpPr>
        <p:spPr/>
        <p:txBody>
          <a:bodyPr/>
          <a:lstStyle/>
          <a:p>
            <a:endParaRPr lang="en-US"/>
          </a:p>
        </p:txBody>
      </p:sp>
      <p:pic>
        <p:nvPicPr>
          <p:cNvPr id="10245" name="Picture 5" descr="002489"/>
          <p:cNvPicPr>
            <a:picLocks noChangeAspect="1" noChangeArrowheads="1"/>
          </p:cNvPicPr>
          <p:nvPr/>
        </p:nvPicPr>
        <p:blipFill>
          <a:blip r:embed="rId2"/>
          <a:srcRect/>
          <a:stretch>
            <a:fillRect/>
          </a:stretch>
        </p:blipFill>
        <p:spPr bwMode="auto">
          <a:xfrm>
            <a:off x="457200" y="1270000"/>
            <a:ext cx="8229600" cy="444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Times New Roman" pitchFamily="18" charset="0"/>
              </a:rPr>
              <a:t>Persian</a:t>
            </a:r>
            <a:r>
              <a:rPr lang="en-US"/>
              <a:t> Wheel</a:t>
            </a:r>
          </a:p>
        </p:txBody>
      </p:sp>
      <p:sp>
        <p:nvSpPr>
          <p:cNvPr id="11267" name="Rectangle 3"/>
          <p:cNvSpPr>
            <a:spLocks noGrp="1" noChangeArrowheads="1"/>
          </p:cNvSpPr>
          <p:nvPr>
            <p:ph type="body" idx="1"/>
          </p:nvPr>
        </p:nvSpPr>
        <p:spPr/>
        <p:txBody>
          <a:bodyPr/>
          <a:lstStyle/>
          <a:p>
            <a:endParaRPr lang="en-US"/>
          </a:p>
        </p:txBody>
      </p:sp>
      <p:pic>
        <p:nvPicPr>
          <p:cNvPr id="11268" name="Picture 4" descr="002490"/>
          <p:cNvPicPr>
            <a:picLocks noChangeAspect="1" noChangeArrowheads="1"/>
          </p:cNvPicPr>
          <p:nvPr/>
        </p:nvPicPr>
        <p:blipFill>
          <a:blip r:embed="rId2"/>
          <a:srcRect/>
          <a:stretch>
            <a:fillRect/>
          </a:stretch>
        </p:blipFill>
        <p:spPr bwMode="auto">
          <a:xfrm>
            <a:off x="0" y="1206500"/>
            <a:ext cx="9144000" cy="5651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i="1">
                <a:latin typeface="Times New Roman" pitchFamily="18" charset="0"/>
              </a:rPr>
              <a:t>Karez</a:t>
            </a:r>
          </a:p>
        </p:txBody>
      </p:sp>
      <p:pic>
        <p:nvPicPr>
          <p:cNvPr id="14340" name="Picture 4" descr="fig24"/>
          <p:cNvPicPr>
            <a:picLocks noChangeAspect="1" noChangeArrowheads="1"/>
          </p:cNvPicPr>
          <p:nvPr>
            <p:ph type="body" idx="1"/>
          </p:nvPr>
        </p:nvPicPr>
        <p:blipFill>
          <a:blip r:embed="rId2"/>
          <a:srcRect/>
          <a:stretch>
            <a:fillRect/>
          </a:stretch>
        </p:blipFill>
        <p:spPr>
          <a:xfrm>
            <a:off x="4572000" y="1143000"/>
            <a:ext cx="4419600" cy="5410200"/>
          </a:xfrm>
          <a:noFill/>
          <a:ln/>
        </p:spPr>
      </p:pic>
      <p:pic>
        <p:nvPicPr>
          <p:cNvPr id="14341" name="Picture 5" descr="tak-ir04"/>
          <p:cNvPicPr>
            <a:picLocks noChangeAspect="1" noChangeArrowheads="1"/>
          </p:cNvPicPr>
          <p:nvPr/>
        </p:nvPicPr>
        <p:blipFill>
          <a:blip r:embed="rId3"/>
          <a:srcRect/>
          <a:stretch>
            <a:fillRect/>
          </a:stretch>
        </p:blipFill>
        <p:spPr bwMode="auto">
          <a:xfrm>
            <a:off x="0" y="1066800"/>
            <a:ext cx="441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i="1">
                <a:latin typeface="Times New Roman" pitchFamily="18" charset="0"/>
              </a:rPr>
              <a:t>Karez</a:t>
            </a:r>
          </a:p>
        </p:txBody>
      </p:sp>
      <p:pic>
        <p:nvPicPr>
          <p:cNvPr id="15366" name="Picture 6" descr="tak-ir05"/>
          <p:cNvPicPr>
            <a:picLocks noChangeAspect="1" noChangeArrowheads="1"/>
          </p:cNvPicPr>
          <p:nvPr>
            <p:ph type="body" idx="1"/>
          </p:nvPr>
        </p:nvPicPr>
        <p:blipFill>
          <a:blip r:embed="rId2"/>
          <a:srcRect/>
          <a:stretch>
            <a:fillRect/>
          </a:stretch>
        </p:blipFill>
        <p:spPr>
          <a:xfrm>
            <a:off x="228600" y="1524000"/>
            <a:ext cx="8748713" cy="51054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Times New Roman" pitchFamily="18" charset="0"/>
              </a:rPr>
              <a:t>New Irrigation System</a:t>
            </a:r>
          </a:p>
        </p:txBody>
      </p:sp>
      <p:sp>
        <p:nvSpPr>
          <p:cNvPr id="18435" name="Rectangle 3"/>
          <p:cNvSpPr>
            <a:spLocks noGrp="1" noChangeArrowheads="1"/>
          </p:cNvSpPr>
          <p:nvPr>
            <p:ph type="body" idx="1"/>
          </p:nvPr>
        </p:nvSpPr>
        <p:spPr>
          <a:xfrm>
            <a:off x="457200" y="1295400"/>
            <a:ext cx="4419600" cy="4830763"/>
          </a:xfrm>
        </p:spPr>
        <p:txBody>
          <a:bodyPr/>
          <a:lstStyle/>
          <a:p>
            <a:r>
              <a:rPr lang="en-US" dirty="0">
                <a:latin typeface="Times New Roman" pitchFamily="18" charset="0"/>
              </a:rPr>
              <a:t>Tube wells the most important technology for groundwater irrigation is the use of tube wells with pump.</a:t>
            </a:r>
          </a:p>
          <a:p>
            <a:r>
              <a:rPr lang="en-US" dirty="0">
                <a:latin typeface="Times New Roman" pitchFamily="18" charset="0"/>
              </a:rPr>
              <a:t>Then the water is pumped up either by electric or diesel engine.</a:t>
            </a:r>
          </a:p>
          <a:p>
            <a:endParaRPr lang="en-US" dirty="0">
              <a:latin typeface="Times New Roman" pitchFamily="18" charset="0"/>
            </a:endParaRPr>
          </a:p>
        </p:txBody>
      </p:sp>
      <p:pic>
        <p:nvPicPr>
          <p:cNvPr id="18436" name="Picture 4" descr="tak-ir06"/>
          <p:cNvPicPr>
            <a:picLocks noChangeAspect="1" noChangeArrowheads="1"/>
          </p:cNvPicPr>
          <p:nvPr/>
        </p:nvPicPr>
        <p:blipFill>
          <a:blip r:embed="rId2"/>
          <a:srcRect/>
          <a:stretch>
            <a:fillRect/>
          </a:stretch>
        </p:blipFill>
        <p:spPr bwMode="auto">
          <a:xfrm>
            <a:off x="5467350" y="1295400"/>
            <a:ext cx="2457450" cy="2225675"/>
          </a:xfrm>
          <a:prstGeom prst="rect">
            <a:avLst/>
          </a:prstGeom>
          <a:noFill/>
          <a:ln w="9525">
            <a:noFill/>
            <a:miter lim="800000"/>
            <a:headEnd/>
            <a:tailEnd/>
          </a:ln>
        </p:spPr>
      </p:pic>
      <p:pic>
        <p:nvPicPr>
          <p:cNvPr id="18437" name="Picture 5" descr="tak-ir07"/>
          <p:cNvPicPr>
            <a:picLocks noChangeAspect="1" noChangeArrowheads="1"/>
          </p:cNvPicPr>
          <p:nvPr/>
        </p:nvPicPr>
        <p:blipFill>
          <a:blip r:embed="rId3"/>
          <a:srcRect/>
          <a:stretch>
            <a:fillRect/>
          </a:stretch>
        </p:blipFill>
        <p:spPr bwMode="auto">
          <a:xfrm>
            <a:off x="5410200" y="3962400"/>
            <a:ext cx="25050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New Irrigation System</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Canals</a:t>
            </a:r>
          </a:p>
          <a:p>
            <a:r>
              <a:rPr lang="en-US" dirty="0" smtClean="0"/>
              <a:t>Canals are taken out from rivers, barrages, </a:t>
            </a:r>
            <a:r>
              <a:rPr lang="en-US" dirty="0" err="1" smtClean="0"/>
              <a:t>headworks</a:t>
            </a:r>
            <a:r>
              <a:rPr lang="en-US" dirty="0" smtClean="0"/>
              <a:t>. Pakistan has the world’s largest canal irrigation system in the world.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rr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4724399"/>
          </a:xfrm>
        </p:spPr>
        <p:txBody>
          <a:bodyPr>
            <a:normAutofit fontScale="90000"/>
          </a:bodyPr>
          <a:lstStyle/>
          <a:p>
            <a:r>
              <a:rPr lang="en-US" sz="5300" b="1" dirty="0" smtClean="0">
                <a:solidFill>
                  <a:srgbClr val="002060"/>
                </a:solidFill>
              </a:rPr>
              <a:t/>
            </a:r>
            <a:br>
              <a:rPr lang="en-US" sz="5300" b="1" dirty="0" smtClean="0">
                <a:solidFill>
                  <a:srgbClr val="002060"/>
                </a:solidFill>
              </a:rPr>
            </a:br>
            <a:r>
              <a:rPr lang="en-US" sz="5300" b="1" dirty="0">
                <a:solidFill>
                  <a:srgbClr val="002060"/>
                </a:solidFill>
              </a:rPr>
              <a:t/>
            </a:r>
            <a:br>
              <a:rPr lang="en-US" sz="5300" b="1" dirty="0">
                <a:solidFill>
                  <a:srgbClr val="002060"/>
                </a:solidFill>
              </a:rPr>
            </a:br>
            <a:r>
              <a:rPr lang="en-US" sz="5300" b="1" dirty="0" smtClean="0">
                <a:solidFill>
                  <a:srgbClr val="002060"/>
                </a:solidFill>
              </a:rPr>
              <a:t>MUHAMMAD SAQIB	</a:t>
            </a:r>
            <a:br>
              <a:rPr lang="en-US" sz="5300" b="1" dirty="0" smtClean="0">
                <a:solidFill>
                  <a:srgbClr val="002060"/>
                </a:solidFill>
              </a:rPr>
            </a:br>
            <a:r>
              <a:rPr lang="en-US" sz="5300" b="1" dirty="0" smtClean="0">
                <a:solidFill>
                  <a:srgbClr val="002060"/>
                </a:solidFill>
              </a:rPr>
              <a:t>2008-ag-2004</a:t>
            </a:r>
            <a:br>
              <a:rPr lang="en-US" sz="5300" b="1" dirty="0" smtClean="0">
                <a:solidFill>
                  <a:srgbClr val="002060"/>
                </a:solidFill>
              </a:rPr>
            </a:br>
            <a:r>
              <a:rPr lang="en-US" sz="5300" b="1" dirty="0" smtClean="0">
                <a:solidFill>
                  <a:srgbClr val="002060"/>
                </a:solidFill>
              </a:rPr>
              <a:t>B.Sc. (</a:t>
            </a:r>
            <a:r>
              <a:rPr lang="en-US" sz="5300" b="1" dirty="0" err="1" smtClean="0">
                <a:solidFill>
                  <a:srgbClr val="002060"/>
                </a:solidFill>
              </a:rPr>
              <a:t>Hons</a:t>
            </a:r>
            <a:r>
              <a:rPr lang="en-US" sz="5300" b="1" dirty="0" smtClean="0">
                <a:solidFill>
                  <a:srgbClr val="002060"/>
                </a:solidFill>
              </a:rPr>
              <a:t>.)</a:t>
            </a:r>
            <a:br>
              <a:rPr lang="en-US" sz="5300" b="1" dirty="0" smtClean="0">
                <a:solidFill>
                  <a:srgbClr val="002060"/>
                </a:solidFill>
              </a:rPr>
            </a:br>
            <a:r>
              <a:rPr lang="en-US" sz="5300" b="1" dirty="0">
                <a:solidFill>
                  <a:srgbClr val="002060"/>
                </a:solidFill>
              </a:rPr>
              <a:t/>
            </a:r>
            <a:br>
              <a:rPr lang="en-US" sz="5300" b="1" dirty="0">
                <a:solidFill>
                  <a:srgbClr val="002060"/>
                </a:solidFill>
              </a:rPr>
            </a:br>
            <a:r>
              <a:rPr lang="en-US" dirty="0" smtClean="0">
                <a:solidFill>
                  <a:srgbClr val="002060"/>
                </a:solidFill>
              </a:rPr>
              <a:t/>
            </a:r>
            <a:br>
              <a:rPr lang="en-US" dirty="0" smtClean="0">
                <a:solidFill>
                  <a:srgbClr val="002060"/>
                </a:solidFill>
              </a:rPr>
            </a:br>
            <a:r>
              <a:rPr lang="en-US" sz="4000" dirty="0" smtClean="0">
                <a:solidFill>
                  <a:srgbClr val="002060"/>
                </a:solidFill>
              </a:rPr>
              <a:t>DEPARTMENT OF AGRONOMY</a:t>
            </a:r>
            <a:br>
              <a:rPr lang="en-US" sz="4000" dirty="0" smtClean="0">
                <a:solidFill>
                  <a:srgbClr val="002060"/>
                </a:solidFill>
              </a:rPr>
            </a:br>
            <a:r>
              <a:rPr lang="en-US" sz="4000" dirty="0" smtClean="0">
                <a:solidFill>
                  <a:srgbClr val="002060"/>
                </a:solidFill>
              </a:rPr>
              <a:t>UNIVERSITY OF AGRICULTURE, FAISALABAD</a:t>
            </a: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172200"/>
            <a:ext cx="6400800" cy="76200"/>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ck1"/>
          <p:cNvPicPr>
            <a:picLocks noChangeAspect="1" noChangeArrowheads="1"/>
          </p:cNvPicPr>
          <p:nvPr/>
        </p:nvPicPr>
        <p:blipFill>
          <a:blip r:embed="rId2"/>
          <a:srcRect/>
          <a:stretch>
            <a:fillRect/>
          </a:stretch>
        </p:blipFill>
        <p:spPr bwMode="auto">
          <a:xfrm>
            <a:off x="0" y="0"/>
            <a:ext cx="9144000" cy="6845300"/>
          </a:xfrm>
          <a:prstGeom prst="rect">
            <a:avLst/>
          </a:prstGeom>
          <a:noFill/>
          <a:ln w="9525">
            <a:noFill/>
            <a:miter lim="800000"/>
            <a:headEnd/>
            <a:tailEnd/>
          </a:ln>
        </p:spPr>
      </p:pic>
      <p:pic>
        <p:nvPicPr>
          <p:cNvPr id="4099" name="Picture 3" descr="Graphic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Group 2"/>
          <p:cNvGraphicFramePr>
            <a:graphicFrameLocks noGrp="1"/>
          </p:cNvGraphicFramePr>
          <p:nvPr/>
        </p:nvGraphicFramePr>
        <p:xfrm>
          <a:off x="304800" y="1373188"/>
          <a:ext cx="8382000" cy="4048128"/>
        </p:xfrm>
        <a:graphic>
          <a:graphicData uri="http://schemas.openxmlformats.org/drawingml/2006/table">
            <a:tbl>
              <a:tblPr/>
              <a:tblGrid>
                <a:gridCol w="4191000"/>
                <a:gridCol w="4191000"/>
              </a:tblGrid>
              <a:tr h="10874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800" b="1" i="0" u="none" strike="noStrike" cap="none" normalizeH="0" baseline="0" smtClean="0">
                          <a:ln>
                            <a:noFill/>
                          </a:ln>
                          <a:solidFill>
                            <a:schemeClr val="tx1"/>
                          </a:solidFill>
                          <a:effectLst/>
                          <a:latin typeface="Arial Black" pitchFamily="34" charset="0"/>
                          <a:cs typeface="Times New Roman" pitchFamily="18" charset="0"/>
                        </a:rPr>
                        <a:t>Major Storage</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800" b="1" i="0" u="none" strike="noStrike" cap="none" normalizeH="0" baseline="0" smtClean="0">
                          <a:ln>
                            <a:noFill/>
                          </a:ln>
                          <a:solidFill>
                            <a:schemeClr val="tx1"/>
                          </a:solidFill>
                          <a:effectLst/>
                          <a:latin typeface="Arial Black" pitchFamily="34" charset="0"/>
                          <a:cs typeface="Times New Roman" pitchFamily="18" charset="0"/>
                        </a:rPr>
                        <a:t>(</a:t>
                      </a:r>
                      <a:r>
                        <a:rPr kumimoji="0" lang="en-US" sz="2000" b="1" i="0" u="none" strike="noStrike" cap="none" normalizeH="0" baseline="0" smtClean="0">
                          <a:ln>
                            <a:noFill/>
                          </a:ln>
                          <a:solidFill>
                            <a:schemeClr val="tx1"/>
                          </a:solidFill>
                          <a:effectLst/>
                          <a:latin typeface="Arial Black" pitchFamily="34" charset="0"/>
                          <a:cs typeface="Times New Roman" pitchFamily="18" charset="0"/>
                        </a:rPr>
                        <a:t>Turbela &amp; Mangla)</a:t>
                      </a:r>
                      <a:endParaRPr kumimoji="0" lang="en-US"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2</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Barrages</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19</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Link Canals</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12</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Main Canals</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43</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Watercourse</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107,416</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Cultivable Area</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3200" b="1" i="0" u="none" strike="noStrike" cap="none" normalizeH="0" baseline="0" smtClean="0">
                          <a:ln>
                            <a:noFill/>
                          </a:ln>
                          <a:solidFill>
                            <a:schemeClr val="tx1"/>
                          </a:solidFill>
                          <a:effectLst/>
                          <a:latin typeface="Arial Black" pitchFamily="34" charset="0"/>
                          <a:cs typeface="Times New Roman" pitchFamily="18" charset="0"/>
                        </a:rPr>
                        <a:t>14 million ha</a:t>
                      </a:r>
                      <a:endParaRPr kumimoji="0" lang="en-US" sz="32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0201" name="Rectangle 25"/>
          <p:cNvSpPr>
            <a:spLocks noChangeArrowheads="1"/>
          </p:cNvSpPr>
          <p:nvPr/>
        </p:nvSpPr>
        <p:spPr bwMode="auto">
          <a:xfrm>
            <a:off x="0" y="258763"/>
            <a:ext cx="9144000" cy="769441"/>
          </a:xfrm>
          <a:prstGeom prst="rect">
            <a:avLst/>
          </a:prstGeom>
          <a:noFill/>
          <a:ln w="9525">
            <a:noFill/>
            <a:miter lim="800000"/>
            <a:headEnd/>
            <a:tailEnd/>
          </a:ln>
          <a:effectLst/>
        </p:spPr>
        <p:txBody>
          <a:bodyPr anchor="ctr">
            <a:spAutoFit/>
          </a:bodyPr>
          <a:lstStyle/>
          <a:p>
            <a:pPr algn="ctr" eaLnBrk="1" hangingPunct="1">
              <a:defRPr/>
            </a:pPr>
            <a:r>
              <a:rPr lang="en-US" sz="4400" dirty="0">
                <a:solidFill>
                  <a:srgbClr val="FF0000"/>
                </a:solidFill>
                <a:effectLst>
                  <a:outerShdw blurRad="38100" dist="38100" dir="2700000" algn="tl">
                    <a:srgbClr val="FFFFFF"/>
                  </a:outerShdw>
                </a:effectLst>
              </a:rPr>
              <a:t>Irrigation System of Pakistan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b="1">
                <a:latin typeface="Times New Roman" pitchFamily="18" charset="0"/>
              </a:rPr>
              <a:t>Canals</a:t>
            </a:r>
            <a:r>
              <a:rPr lang="en-US">
                <a:latin typeface="Times New Roman" pitchFamily="18" charset="0"/>
              </a:rPr>
              <a:t/>
            </a:r>
            <a:br>
              <a:rPr lang="en-US">
                <a:latin typeface="Times New Roman" pitchFamily="18" charset="0"/>
              </a:rPr>
            </a:br>
            <a:endParaRPr lang="en-US">
              <a:latin typeface="Times New Roman" pitchFamily="18" charset="0"/>
            </a:endParaRPr>
          </a:p>
        </p:txBody>
      </p:sp>
      <p:sp>
        <p:nvSpPr>
          <p:cNvPr id="20483" name="Rectangle 3"/>
          <p:cNvSpPr>
            <a:spLocks noGrp="1" noChangeArrowheads="1"/>
          </p:cNvSpPr>
          <p:nvPr>
            <p:ph type="body" idx="1"/>
          </p:nvPr>
        </p:nvSpPr>
        <p:spPr/>
        <p:txBody>
          <a:bodyPr/>
          <a:lstStyle/>
          <a:p>
            <a:pPr>
              <a:buClr>
                <a:srgbClr val="009900"/>
              </a:buClr>
              <a:buFont typeface="Wingdings" pitchFamily="2" charset="2"/>
              <a:buChar char="Ø"/>
            </a:pPr>
            <a:r>
              <a:rPr lang="en-US" b="1">
                <a:latin typeface="Times New Roman" pitchFamily="18" charset="0"/>
              </a:rPr>
              <a:t>Small-Scale Canals</a:t>
            </a:r>
            <a:r>
              <a:rPr lang="en-US">
                <a:latin typeface="Times New Roman" pitchFamily="18" charset="0"/>
              </a:rPr>
              <a:t/>
            </a:r>
            <a:br>
              <a:rPr lang="en-US">
                <a:latin typeface="Times New Roman" pitchFamily="18" charset="0"/>
              </a:rPr>
            </a:br>
            <a:endParaRPr lang="en-US">
              <a:latin typeface="Times New Roman" pitchFamily="18" charset="0"/>
            </a:endParaRPr>
          </a:p>
          <a:p>
            <a:pPr>
              <a:buClr>
                <a:srgbClr val="009900"/>
              </a:buClr>
              <a:buFont typeface="Wingdings" pitchFamily="2" charset="2"/>
              <a:buChar char="Ø"/>
            </a:pPr>
            <a:r>
              <a:rPr lang="en-US" b="1">
                <a:latin typeface="Times New Roman" pitchFamily="18" charset="0"/>
              </a:rPr>
              <a:t>Large-Scale Canals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153400" cy="1143000"/>
          </a:xfrm>
        </p:spPr>
        <p:txBody>
          <a:bodyPr>
            <a:normAutofit fontScale="90000"/>
          </a:bodyPr>
          <a:lstStyle/>
          <a:p>
            <a:r>
              <a:rPr lang="en-US" sz="4000" b="1">
                <a:latin typeface="Times New Roman" pitchFamily="18" charset="0"/>
              </a:rPr>
              <a:t/>
            </a:r>
            <a:br>
              <a:rPr lang="en-US" sz="4000" b="1">
                <a:latin typeface="Times New Roman" pitchFamily="18" charset="0"/>
              </a:rPr>
            </a:br>
            <a:r>
              <a:rPr lang="en-US" sz="4000" b="1">
                <a:latin typeface="Times New Roman" pitchFamily="18" charset="0"/>
              </a:rPr>
              <a:t/>
            </a:r>
            <a:br>
              <a:rPr lang="en-US" sz="4000" b="1">
                <a:latin typeface="Times New Roman" pitchFamily="18" charset="0"/>
              </a:rPr>
            </a:br>
            <a:r>
              <a:rPr lang="en-US" sz="4000">
                <a:latin typeface="Times New Roman" pitchFamily="18" charset="0"/>
              </a:rPr>
              <a:t/>
            </a:r>
            <a:br>
              <a:rPr lang="en-US" sz="4000">
                <a:latin typeface="Times New Roman" pitchFamily="18" charset="0"/>
              </a:rPr>
            </a:br>
            <a:r>
              <a:rPr lang="en-US" sz="4000">
                <a:latin typeface="Times New Roman" pitchFamily="18" charset="0"/>
              </a:rPr>
              <a:t/>
            </a:r>
            <a:br>
              <a:rPr lang="en-US" sz="4000">
                <a:latin typeface="Times New Roman" pitchFamily="18" charset="0"/>
              </a:rPr>
            </a:br>
            <a:endParaRPr lang="en-US" sz="4000">
              <a:latin typeface="Times New Roman" pitchFamily="18" charset="0"/>
            </a:endParaRPr>
          </a:p>
        </p:txBody>
      </p:sp>
      <p:sp>
        <p:nvSpPr>
          <p:cNvPr id="21507" name="Rectangle 3"/>
          <p:cNvSpPr>
            <a:spLocks noGrp="1" noChangeArrowheads="1"/>
          </p:cNvSpPr>
          <p:nvPr>
            <p:ph type="body" idx="1"/>
          </p:nvPr>
        </p:nvSpPr>
        <p:spPr>
          <a:xfrm>
            <a:off x="457200" y="533400"/>
            <a:ext cx="8229600" cy="5592763"/>
          </a:xfrm>
        </p:spPr>
        <p:txBody>
          <a:bodyPr/>
          <a:lstStyle/>
          <a:p>
            <a:r>
              <a:rPr lang="en-US">
                <a:latin typeface="Times New Roman" pitchFamily="18" charset="0"/>
              </a:rPr>
              <a:t>Small-Scale Canals that supply water to small area.</a:t>
            </a:r>
          </a:p>
          <a:p>
            <a:r>
              <a:rPr lang="en-US">
                <a:latin typeface="Times New Roman" pitchFamily="18" charset="0"/>
              </a:rPr>
              <a:t>In piedmont plains flow of torrent water </a:t>
            </a:r>
          </a:p>
          <a:p>
            <a:pPr>
              <a:buFontTx/>
              <a:buNone/>
            </a:pPr>
            <a:r>
              <a:rPr lang="en-US">
                <a:latin typeface="Times New Roman" pitchFamily="18" charset="0"/>
              </a:rPr>
              <a:t>   is ceased by construction of dam. This water is absorbed by land and moisture is preserved in land. In western bank of Indus river the piedmont plains of Suleiman range this system is called as Rod-I-Kohi whereas in Baluchistan it is known as Bandit.</a:t>
            </a:r>
          </a:p>
          <a:p>
            <a:pPr>
              <a:buFontTx/>
              <a:buNone/>
            </a:pP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latin typeface="Times New Roman" pitchFamily="18" charset="0"/>
              </a:rPr>
              <a:t>Types of Canals</a:t>
            </a:r>
          </a:p>
        </p:txBody>
      </p:sp>
      <p:sp>
        <p:nvSpPr>
          <p:cNvPr id="23555" name="Rectangle 3"/>
          <p:cNvSpPr>
            <a:spLocks noGrp="1" noChangeArrowheads="1"/>
          </p:cNvSpPr>
          <p:nvPr>
            <p:ph type="body" idx="1"/>
          </p:nvPr>
        </p:nvSpPr>
        <p:spPr/>
        <p:txBody>
          <a:bodyPr>
            <a:normAutofit/>
          </a:bodyPr>
          <a:lstStyle/>
          <a:p>
            <a:pPr>
              <a:lnSpc>
                <a:spcPct val="80000"/>
              </a:lnSpc>
            </a:pPr>
            <a:r>
              <a:rPr lang="en-US" dirty="0">
                <a:latin typeface="Times New Roman" pitchFamily="18" charset="0"/>
              </a:rPr>
              <a:t>Perennial Canal: provide water for irrigation round the year.</a:t>
            </a:r>
          </a:p>
          <a:p>
            <a:pPr>
              <a:lnSpc>
                <a:spcPct val="80000"/>
              </a:lnSpc>
            </a:pPr>
            <a:r>
              <a:rPr lang="en-US" dirty="0">
                <a:latin typeface="Times New Roman" pitchFamily="18" charset="0"/>
              </a:rPr>
              <a:t>Seasonal Canal/Non perennial : canals also provide water for irrigation only in summer and rainy season when river has surplus water. Some canals of river Sutlej and Ravi are non perennial</a:t>
            </a:r>
            <a:r>
              <a:rPr lang="en-US" dirty="0" smtClean="0">
                <a:latin typeface="Times New Roman" pitchFamily="18" charset="0"/>
              </a:rPr>
              <a:t>.</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pPr>
            <a:r>
              <a:rPr lang="en-US" dirty="0" smtClean="0">
                <a:latin typeface="Times New Roman" pitchFamily="18" charset="0"/>
              </a:rPr>
              <a:t>Inundate Canals : receive water only in high flood situations to control the destructive action  of flood water to some extent. Such canals were constructed on Indus and Chenab but these canals have been transformed in to non perennial canals.</a:t>
            </a:r>
          </a:p>
          <a:p>
            <a:pPr>
              <a:lnSpc>
                <a:spcPct val="80000"/>
              </a:lnSpc>
            </a:pPr>
            <a:r>
              <a:rPr lang="en-US" dirty="0" smtClean="0">
                <a:latin typeface="Times New Roman" pitchFamily="18" charset="0"/>
              </a:rPr>
              <a:t>Link Canal: supply water to canal of proximate rivers such as Sutlej and Ravi.</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latin typeface="Times New Roman" pitchFamily="18" charset="0"/>
              </a:rPr>
              <a:t>Large-Scale Canals</a:t>
            </a:r>
          </a:p>
        </p:txBody>
      </p:sp>
      <p:sp>
        <p:nvSpPr>
          <p:cNvPr id="22531" name="Rectangle 3"/>
          <p:cNvSpPr>
            <a:spLocks noGrp="1" noChangeArrowheads="1"/>
          </p:cNvSpPr>
          <p:nvPr>
            <p:ph type="body" idx="1"/>
          </p:nvPr>
        </p:nvSpPr>
        <p:spPr/>
        <p:txBody>
          <a:bodyPr/>
          <a:lstStyle/>
          <a:p>
            <a:r>
              <a:rPr lang="en-US">
                <a:latin typeface="Times New Roman" pitchFamily="18" charset="0"/>
              </a:rPr>
              <a:t>Large-Scale Canals originate from proper dame and barrages and consists of four types of canal. British introduced irrigation system by constructing the canal upper Bari at river Ravi in 1859.</a:t>
            </a:r>
          </a:p>
          <a:p>
            <a:r>
              <a:rPr lang="en-US">
                <a:latin typeface="Times New Roman" pitchFamily="18" charset="0"/>
              </a:rPr>
              <a:t>This system is called Nahri in urdu.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body" idx="1"/>
          </p:nvPr>
        </p:nvSpPr>
        <p:spPr>
          <a:xfrm>
            <a:off x="228600" y="609600"/>
            <a:ext cx="5257800" cy="5943600"/>
          </a:xfrm>
          <a:noFill/>
          <a:ln/>
        </p:spPr>
        <p:txBody>
          <a:bodyPr/>
          <a:lstStyle/>
          <a:p>
            <a:pPr algn="just">
              <a:lnSpc>
                <a:spcPct val="80000"/>
              </a:lnSpc>
            </a:pPr>
            <a:r>
              <a:rPr lang="en-US" sz="2400">
                <a:latin typeface="Times New Roman" pitchFamily="18" charset="0"/>
              </a:rPr>
              <a:t>The current Indus canal network of Pakistan is the largest irrigation system in the world. Water in the Indus is first dammed by a barrage of head works. The water is fed into a main canal, then into a main branch, a major distributory, and a minor distributory. On the distributory canal, an outlet called </a:t>
            </a:r>
            <a:r>
              <a:rPr lang="en-US" sz="2400" i="1">
                <a:latin typeface="Times New Roman" pitchFamily="18" charset="0"/>
              </a:rPr>
              <a:t>Mogha</a:t>
            </a:r>
            <a:r>
              <a:rPr lang="en-US" sz="2400">
                <a:latin typeface="Times New Roman" pitchFamily="18" charset="0"/>
              </a:rPr>
              <a:t> is constructed, from which the water is fed into farmers' fields through a watercourse.</a:t>
            </a:r>
          </a:p>
        </p:txBody>
      </p:sp>
      <p:pic>
        <p:nvPicPr>
          <p:cNvPr id="24581" name="Picture 5" descr="tak-ir10"/>
          <p:cNvPicPr>
            <a:picLocks noChangeAspect="1" noChangeArrowheads="1"/>
          </p:cNvPicPr>
          <p:nvPr/>
        </p:nvPicPr>
        <p:blipFill>
          <a:blip r:embed="rId2"/>
          <a:srcRect/>
          <a:stretch>
            <a:fillRect/>
          </a:stretch>
        </p:blipFill>
        <p:spPr bwMode="auto">
          <a:xfrm>
            <a:off x="5943600" y="914400"/>
            <a:ext cx="2700338" cy="2667000"/>
          </a:xfrm>
          <a:prstGeom prst="rect">
            <a:avLst/>
          </a:prstGeom>
          <a:noFill/>
          <a:ln w="9525">
            <a:noFill/>
            <a:miter lim="800000"/>
            <a:headEnd/>
            <a:tailEnd/>
          </a:ln>
        </p:spPr>
      </p:pic>
      <p:pic>
        <p:nvPicPr>
          <p:cNvPr id="24582" name="Picture 6" descr="tak-ir11"/>
          <p:cNvPicPr>
            <a:picLocks noChangeAspect="1" noChangeArrowheads="1"/>
          </p:cNvPicPr>
          <p:nvPr/>
        </p:nvPicPr>
        <p:blipFill>
          <a:blip r:embed="rId3"/>
          <a:srcRect/>
          <a:stretch>
            <a:fillRect/>
          </a:stretch>
        </p:blipFill>
        <p:spPr bwMode="auto">
          <a:xfrm>
            <a:off x="5943600" y="3657600"/>
            <a:ext cx="26670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p:cTn id="7" dur="500" fill="hold"/>
                                        <p:tgtEl>
                                          <p:spTgt spid="2458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8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458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8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atin typeface="Times New Roman" pitchFamily="18" charset="0"/>
              </a:rPr>
              <a:t>Canal on upper Indus Tributaries</a:t>
            </a:r>
          </a:p>
        </p:txBody>
      </p:sp>
      <p:sp>
        <p:nvSpPr>
          <p:cNvPr id="37891" name="Rectangle 3"/>
          <p:cNvSpPr>
            <a:spLocks noGrp="1" noChangeArrowheads="1"/>
          </p:cNvSpPr>
          <p:nvPr>
            <p:ph type="body" sz="half" idx="1"/>
          </p:nvPr>
        </p:nvSpPr>
        <p:spPr>
          <a:xfrm>
            <a:off x="457200" y="1219200"/>
            <a:ext cx="8305800" cy="533400"/>
          </a:xfrm>
        </p:spPr>
        <p:txBody>
          <a:bodyPr/>
          <a:lstStyle/>
          <a:p>
            <a:r>
              <a:rPr lang="en-US" sz="2800">
                <a:latin typeface="Times New Roman" pitchFamily="18" charset="0"/>
              </a:rPr>
              <a:t>There are 3 head works and 8 canals on river Sutlej </a:t>
            </a:r>
          </a:p>
          <a:p>
            <a:endParaRPr lang="en-US" sz="2800">
              <a:latin typeface="Times New Roman" pitchFamily="18" charset="0"/>
            </a:endParaRPr>
          </a:p>
        </p:txBody>
      </p:sp>
      <p:graphicFrame>
        <p:nvGraphicFramePr>
          <p:cNvPr id="37922" name="Group 34"/>
          <p:cNvGraphicFramePr>
            <a:graphicFrameLocks noGrp="1"/>
          </p:cNvGraphicFramePr>
          <p:nvPr>
            <p:ph sz="half" idx="2"/>
          </p:nvPr>
        </p:nvGraphicFramePr>
        <p:xfrm>
          <a:off x="152400" y="2209800"/>
          <a:ext cx="8763000" cy="4343401"/>
        </p:xfrm>
        <a:graphic>
          <a:graphicData uri="http://schemas.openxmlformats.org/drawingml/2006/table">
            <a:tbl>
              <a:tblPr/>
              <a:tblGrid>
                <a:gridCol w="990600"/>
                <a:gridCol w="2057400"/>
                <a:gridCol w="5715000"/>
              </a:tblGrid>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Sr</a:t>
                      </a: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Sulaimanki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Fordwah, East Sadiqia, Pakpatan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4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Islam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Bahawal, Qayum, Mailsi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Punjnand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Abasia canal,Punjnand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Times New Roman" pitchFamily="18" charset="0"/>
              </a:rPr>
              <a:t>Canal of River Ravi</a:t>
            </a:r>
          </a:p>
        </p:txBody>
      </p:sp>
      <p:sp>
        <p:nvSpPr>
          <p:cNvPr id="40963" name="Rectangle 3"/>
          <p:cNvSpPr>
            <a:spLocks noGrp="1" noChangeArrowheads="1"/>
          </p:cNvSpPr>
          <p:nvPr>
            <p:ph type="body" sz="half" idx="1"/>
          </p:nvPr>
        </p:nvSpPr>
        <p:spPr>
          <a:xfrm>
            <a:off x="457200" y="1295400"/>
            <a:ext cx="6934200" cy="457200"/>
          </a:xfrm>
        </p:spPr>
        <p:txBody>
          <a:bodyPr/>
          <a:lstStyle/>
          <a:p>
            <a:r>
              <a:rPr lang="en-US" sz="2400">
                <a:latin typeface="Times New Roman" pitchFamily="18" charset="0"/>
              </a:rPr>
              <a:t>                   2 Head works and 2 canals</a:t>
            </a:r>
          </a:p>
        </p:txBody>
      </p:sp>
      <p:graphicFrame>
        <p:nvGraphicFramePr>
          <p:cNvPr id="40995" name="Group 35"/>
          <p:cNvGraphicFramePr>
            <a:graphicFrameLocks noGrp="1"/>
          </p:cNvGraphicFramePr>
          <p:nvPr>
            <p:ph sz="half" idx="2"/>
          </p:nvPr>
        </p:nvGraphicFramePr>
        <p:xfrm>
          <a:off x="457200" y="2057400"/>
          <a:ext cx="8458200" cy="4068763"/>
        </p:xfrm>
        <a:graphic>
          <a:graphicData uri="http://schemas.openxmlformats.org/drawingml/2006/table">
            <a:tbl>
              <a:tblPr/>
              <a:tblGrid>
                <a:gridCol w="1100138"/>
                <a:gridCol w="2100262"/>
                <a:gridCol w="5257800"/>
              </a:tblGrid>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Balloki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Lower Bari Doab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7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Sidhnai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Sidhni Canal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normAutofit/>
          </a:bodyPr>
          <a:lstStyle/>
          <a:p>
            <a:r>
              <a:rPr lang="en-US" sz="4800" b="1" dirty="0" smtClean="0"/>
              <a:t>CANAL IRRIGATION SYSTEM OF PAKISTAN</a:t>
            </a:r>
            <a:endParaRPr lang="en-US" sz="4800" b="1" dirty="0"/>
          </a:p>
        </p:txBody>
      </p:sp>
      <p:sp>
        <p:nvSpPr>
          <p:cNvPr id="3" name="Content Placeholder 2"/>
          <p:cNvSpPr>
            <a:spLocks noGrp="1"/>
          </p:cNvSpPr>
          <p:nvPr>
            <p:ph idx="1"/>
          </p:nvPr>
        </p:nvSpPr>
        <p:spPr>
          <a:xfrm>
            <a:off x="457200" y="4343400"/>
            <a:ext cx="8229600" cy="1782763"/>
          </a:xfrm>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39725"/>
            <a:ext cx="8229600" cy="1143000"/>
          </a:xfrm>
        </p:spPr>
        <p:txBody>
          <a:bodyPr/>
          <a:lstStyle/>
          <a:p>
            <a:r>
              <a:rPr lang="en-US">
                <a:latin typeface="Times New Roman" pitchFamily="18" charset="0"/>
              </a:rPr>
              <a:t>Canal of River Chenab</a:t>
            </a:r>
          </a:p>
        </p:txBody>
      </p:sp>
      <p:sp>
        <p:nvSpPr>
          <p:cNvPr id="43011" name="Rectangle 3"/>
          <p:cNvSpPr>
            <a:spLocks noGrp="1" noChangeArrowheads="1"/>
          </p:cNvSpPr>
          <p:nvPr>
            <p:ph type="body" sz="half" idx="1"/>
          </p:nvPr>
        </p:nvSpPr>
        <p:spPr>
          <a:xfrm>
            <a:off x="457200" y="1436688"/>
            <a:ext cx="7772400" cy="609600"/>
          </a:xfrm>
        </p:spPr>
        <p:txBody>
          <a:bodyPr/>
          <a:lstStyle/>
          <a:p>
            <a:pPr>
              <a:lnSpc>
                <a:spcPct val="90000"/>
              </a:lnSpc>
            </a:pPr>
            <a:r>
              <a:rPr lang="en-US" sz="2000">
                <a:latin typeface="Times New Roman" pitchFamily="18" charset="0"/>
              </a:rPr>
              <a:t>There are 3 head works and 4 canals on river Chenab</a:t>
            </a:r>
          </a:p>
          <a:p>
            <a:pPr>
              <a:lnSpc>
                <a:spcPct val="90000"/>
              </a:lnSpc>
            </a:pPr>
            <a:endParaRPr lang="en-US" sz="2000">
              <a:latin typeface="Times New Roman" pitchFamily="18" charset="0"/>
            </a:endParaRPr>
          </a:p>
          <a:p>
            <a:pPr>
              <a:lnSpc>
                <a:spcPct val="90000"/>
              </a:lnSpc>
            </a:pPr>
            <a:endParaRPr lang="en-US" sz="2000">
              <a:latin typeface="Times New Roman" pitchFamily="18" charset="0"/>
            </a:endParaRPr>
          </a:p>
        </p:txBody>
      </p:sp>
      <p:graphicFrame>
        <p:nvGraphicFramePr>
          <p:cNvPr id="43038" name="Group 30"/>
          <p:cNvGraphicFramePr>
            <a:graphicFrameLocks noGrp="1"/>
          </p:cNvGraphicFramePr>
          <p:nvPr>
            <p:ph sz="half" idx="2"/>
          </p:nvPr>
        </p:nvGraphicFramePr>
        <p:xfrm>
          <a:off x="304800" y="2198688"/>
          <a:ext cx="8610600" cy="4202431"/>
        </p:xfrm>
        <a:graphic>
          <a:graphicData uri="http://schemas.openxmlformats.org/drawingml/2006/table">
            <a:tbl>
              <a:tblPr/>
              <a:tblGrid>
                <a:gridCol w="1600200"/>
                <a:gridCol w="1855788"/>
                <a:gridCol w="5154612"/>
              </a:tblGrid>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Marala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Upper Chenab canal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4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Khanki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Lower Chenab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Qadir Abad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Rangpur,Main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Times New Roman" pitchFamily="18" charset="0"/>
              </a:rPr>
              <a:t>Canal of River Jehlum</a:t>
            </a:r>
          </a:p>
        </p:txBody>
      </p:sp>
      <p:sp>
        <p:nvSpPr>
          <p:cNvPr id="45059" name="Rectangle 3"/>
          <p:cNvSpPr>
            <a:spLocks noGrp="1" noChangeArrowheads="1"/>
          </p:cNvSpPr>
          <p:nvPr>
            <p:ph type="body" sz="half" idx="1"/>
          </p:nvPr>
        </p:nvSpPr>
        <p:spPr>
          <a:xfrm>
            <a:off x="457200" y="1600200"/>
            <a:ext cx="8077200" cy="457200"/>
          </a:xfrm>
        </p:spPr>
        <p:txBody>
          <a:bodyPr/>
          <a:lstStyle/>
          <a:p>
            <a:pPr>
              <a:lnSpc>
                <a:spcPct val="90000"/>
              </a:lnSpc>
            </a:pPr>
            <a:r>
              <a:rPr lang="en-US" sz="2000">
                <a:latin typeface="Times New Roman" pitchFamily="18" charset="0"/>
              </a:rPr>
              <a:t>There are One Dam 2 head works and 4 canals on river Jehlum</a:t>
            </a:r>
          </a:p>
        </p:txBody>
      </p:sp>
      <p:graphicFrame>
        <p:nvGraphicFramePr>
          <p:cNvPr id="45086" name="Group 30"/>
          <p:cNvGraphicFramePr>
            <a:graphicFrameLocks noGrp="1"/>
          </p:cNvGraphicFramePr>
          <p:nvPr>
            <p:ph sz="half" idx="2"/>
          </p:nvPr>
        </p:nvGraphicFramePr>
        <p:xfrm>
          <a:off x="457200" y="2209800"/>
          <a:ext cx="8229600" cy="4276726"/>
        </p:xfrm>
        <a:graphic>
          <a:graphicData uri="http://schemas.openxmlformats.org/drawingml/2006/table">
            <a:tbl>
              <a:tblPr/>
              <a:tblGrid>
                <a:gridCol w="1530350"/>
                <a:gridCol w="1773238"/>
                <a:gridCol w="4926012"/>
              </a:tblGrid>
              <a:tr h="1101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Sr</a:t>
                      </a: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1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Mangla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Upper Jehlum canal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Rasool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Lower Jehlum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1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Trimmu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66.photobucket.com/albums/h241/adilnajam/IndusRiver.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600">
                <a:latin typeface="Times New Roman" pitchFamily="18" charset="0"/>
              </a:rPr>
              <a:t> Canal Irrigation System on River Indus</a:t>
            </a:r>
          </a:p>
        </p:txBody>
      </p:sp>
      <p:sp>
        <p:nvSpPr>
          <p:cNvPr id="47107" name="Rectangle 3"/>
          <p:cNvSpPr>
            <a:spLocks noGrp="1" noChangeArrowheads="1"/>
          </p:cNvSpPr>
          <p:nvPr>
            <p:ph type="body" sz="half" idx="1"/>
          </p:nvPr>
        </p:nvSpPr>
        <p:spPr>
          <a:xfrm>
            <a:off x="457200" y="1295400"/>
            <a:ext cx="8229600" cy="1143000"/>
          </a:xfrm>
        </p:spPr>
        <p:txBody>
          <a:bodyPr/>
          <a:lstStyle/>
          <a:p>
            <a:pPr>
              <a:lnSpc>
                <a:spcPct val="90000"/>
              </a:lnSpc>
            </a:pPr>
            <a:r>
              <a:rPr lang="en-US" sz="2400">
                <a:latin typeface="Times New Roman" pitchFamily="18" charset="0"/>
              </a:rPr>
              <a:t>There are one Dam Called Terbella Dam ,6 Barrages and 18 Canals which provide irrigation water to all the provinces of Pakistan</a:t>
            </a:r>
          </a:p>
        </p:txBody>
      </p:sp>
      <p:graphicFrame>
        <p:nvGraphicFramePr>
          <p:cNvPr id="47129" name="Group 25"/>
          <p:cNvGraphicFramePr>
            <a:graphicFrameLocks noGrp="1"/>
          </p:cNvGraphicFramePr>
          <p:nvPr>
            <p:ph sz="half" idx="2"/>
          </p:nvPr>
        </p:nvGraphicFramePr>
        <p:xfrm>
          <a:off x="457200" y="2667000"/>
          <a:ext cx="8229600" cy="3760788"/>
        </p:xfrm>
        <a:graphic>
          <a:graphicData uri="http://schemas.openxmlformats.org/drawingml/2006/table">
            <a:tbl>
              <a:tblPr/>
              <a:tblGrid>
                <a:gridCol w="1069975"/>
                <a:gridCol w="2044700"/>
                <a:gridCol w="5114925"/>
              </a:tblGrid>
              <a:tr h="144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Jinnah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Upper Thal Canal. South Thal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Chashma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Chashma-Trimmu link canal,Right Bank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93" name="Group 41"/>
          <p:cNvGraphicFramePr>
            <a:graphicFrameLocks noGrp="1"/>
          </p:cNvGraphicFramePr>
          <p:nvPr>
            <p:ph/>
          </p:nvPr>
        </p:nvGraphicFramePr>
        <p:xfrm>
          <a:off x="457200" y="274638"/>
          <a:ext cx="8229600" cy="6067680"/>
        </p:xfrm>
        <a:graphic>
          <a:graphicData uri="http://schemas.openxmlformats.org/drawingml/2006/table">
            <a:tbl>
              <a:tblPr/>
              <a:tblGrid>
                <a:gridCol w="1530350"/>
                <a:gridCol w="1773238"/>
                <a:gridCol w="4926012"/>
              </a:tblGrid>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Sr</a:t>
                      </a: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Taunsa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Right bank and left bank canal, taunsa-punjnand link canal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Guddu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Ghotki,Begari,Desert Pat Feeder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Sukkur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NorthWest,Rohri, Nara,East khairpur,Westkhairpur,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Rice,Dadu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Ghulam Muhammad /Kotri</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Kotri,phuleli,penyari,kalri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latin typeface="Times New Roman" pitchFamily="18" charset="0"/>
              </a:rPr>
              <a:t>Irrigation System West of Indus</a:t>
            </a:r>
          </a:p>
        </p:txBody>
      </p:sp>
      <p:graphicFrame>
        <p:nvGraphicFramePr>
          <p:cNvPr id="51244" name="Group 44"/>
          <p:cNvGraphicFramePr>
            <a:graphicFrameLocks noGrp="1"/>
          </p:cNvGraphicFramePr>
          <p:nvPr>
            <p:ph idx="1"/>
          </p:nvPr>
        </p:nvGraphicFramePr>
        <p:xfrm>
          <a:off x="457200" y="1600200"/>
          <a:ext cx="8229600" cy="3684589"/>
        </p:xfrm>
        <a:graphic>
          <a:graphicData uri="http://schemas.openxmlformats.org/drawingml/2006/table">
            <a:tbl>
              <a:tblPr/>
              <a:tblGrid>
                <a:gridCol w="1530350"/>
                <a:gridCol w="1773238"/>
                <a:gridCol w="4926012"/>
              </a:tblGrid>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Rivers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Swat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Upper Swat,lower Swat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Kabul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Warsik Dam and 2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kurrum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20675"/>
            <a:ext cx="8229600" cy="1143000"/>
          </a:xfrm>
        </p:spPr>
        <p:txBody>
          <a:bodyPr/>
          <a:lstStyle/>
          <a:p>
            <a:r>
              <a:rPr lang="en-US" sz="4000">
                <a:latin typeface="Times New Roman" pitchFamily="18" charset="0"/>
              </a:rPr>
              <a:t>Link canals under Indus Water Treaty</a:t>
            </a:r>
          </a:p>
        </p:txBody>
      </p:sp>
      <p:sp>
        <p:nvSpPr>
          <p:cNvPr id="53251" name="Rectangle 3"/>
          <p:cNvSpPr>
            <a:spLocks noGrp="1" noChangeArrowheads="1"/>
          </p:cNvSpPr>
          <p:nvPr>
            <p:ph type="body" idx="1"/>
          </p:nvPr>
        </p:nvSpPr>
        <p:spPr>
          <a:xfrm>
            <a:off x="457200" y="1646238"/>
            <a:ext cx="8229600" cy="4525962"/>
          </a:xfrm>
        </p:spPr>
        <p:txBody>
          <a:bodyPr/>
          <a:lstStyle/>
          <a:p>
            <a:pPr marL="609600" indent="-609600">
              <a:buFontTx/>
              <a:buAutoNum type="arabicPeriod"/>
            </a:pPr>
            <a:r>
              <a:rPr lang="en-US" dirty="0" err="1">
                <a:latin typeface="Times New Roman" pitchFamily="18" charset="0"/>
              </a:rPr>
              <a:t>Rasul</a:t>
            </a:r>
            <a:r>
              <a:rPr lang="en-US" dirty="0">
                <a:latin typeface="Times New Roman" pitchFamily="18" charset="0"/>
              </a:rPr>
              <a:t> (</a:t>
            </a:r>
            <a:r>
              <a:rPr lang="en-US" dirty="0" err="1">
                <a:latin typeface="Times New Roman" pitchFamily="18" charset="0"/>
              </a:rPr>
              <a:t>Jehlum</a:t>
            </a:r>
            <a:r>
              <a:rPr lang="en-US" dirty="0">
                <a:latin typeface="Times New Roman" pitchFamily="18" charset="0"/>
              </a:rPr>
              <a:t>) to </a:t>
            </a:r>
            <a:r>
              <a:rPr lang="en-US" dirty="0" err="1">
                <a:latin typeface="Times New Roman" pitchFamily="18" charset="0"/>
              </a:rPr>
              <a:t>Qadir</a:t>
            </a:r>
            <a:r>
              <a:rPr lang="en-US" dirty="0">
                <a:latin typeface="Times New Roman" pitchFamily="18" charset="0"/>
              </a:rPr>
              <a:t> Abad (Chenab)</a:t>
            </a:r>
          </a:p>
          <a:p>
            <a:pPr marL="609600" indent="-609600">
              <a:buFontTx/>
              <a:buAutoNum type="arabicPeriod"/>
            </a:pPr>
            <a:r>
              <a:rPr lang="en-US" dirty="0" err="1">
                <a:latin typeface="Times New Roman" pitchFamily="18" charset="0"/>
              </a:rPr>
              <a:t>Qadir</a:t>
            </a:r>
            <a:r>
              <a:rPr lang="en-US" dirty="0">
                <a:latin typeface="Times New Roman" pitchFamily="18" charset="0"/>
              </a:rPr>
              <a:t> Abad (Chenab) to </a:t>
            </a:r>
            <a:r>
              <a:rPr lang="en-US" dirty="0" err="1">
                <a:latin typeface="Times New Roman" pitchFamily="18" charset="0"/>
              </a:rPr>
              <a:t>Balloki</a:t>
            </a:r>
            <a:r>
              <a:rPr lang="en-US" dirty="0">
                <a:latin typeface="Times New Roman" pitchFamily="18" charset="0"/>
              </a:rPr>
              <a:t> (Ravi)</a:t>
            </a:r>
          </a:p>
          <a:p>
            <a:pPr marL="609600" indent="-609600">
              <a:buFontTx/>
              <a:buAutoNum type="arabicPeriod"/>
            </a:pPr>
            <a:r>
              <a:rPr lang="en-US" dirty="0" err="1">
                <a:latin typeface="Times New Roman" pitchFamily="18" charset="0"/>
              </a:rPr>
              <a:t>Balloki</a:t>
            </a:r>
            <a:r>
              <a:rPr lang="en-US" dirty="0">
                <a:latin typeface="Times New Roman" pitchFamily="18" charset="0"/>
              </a:rPr>
              <a:t> (Ravi) to </a:t>
            </a:r>
            <a:r>
              <a:rPr lang="en-US" dirty="0" err="1">
                <a:latin typeface="Times New Roman" pitchFamily="18" charset="0"/>
              </a:rPr>
              <a:t>Sulemanki</a:t>
            </a:r>
            <a:r>
              <a:rPr lang="en-US" dirty="0">
                <a:latin typeface="Times New Roman" pitchFamily="18" charset="0"/>
              </a:rPr>
              <a:t> (Sutlej)</a:t>
            </a:r>
          </a:p>
          <a:p>
            <a:pPr marL="609600" indent="-609600">
              <a:buFontTx/>
              <a:buAutoNum type="arabicPeriod"/>
            </a:pPr>
            <a:r>
              <a:rPr lang="en-US" dirty="0" err="1">
                <a:latin typeface="Times New Roman" pitchFamily="18" charset="0"/>
              </a:rPr>
              <a:t>Chashma</a:t>
            </a:r>
            <a:r>
              <a:rPr lang="en-US" dirty="0">
                <a:latin typeface="Times New Roman" pitchFamily="18" charset="0"/>
              </a:rPr>
              <a:t> (Indus) to </a:t>
            </a:r>
            <a:r>
              <a:rPr lang="en-US" dirty="0" err="1">
                <a:latin typeface="Times New Roman" pitchFamily="18" charset="0"/>
              </a:rPr>
              <a:t>Jehlulm</a:t>
            </a:r>
            <a:endParaRPr lang="en-US" dirty="0">
              <a:latin typeface="Times New Roman" pitchFamily="18" charset="0"/>
            </a:endParaRPr>
          </a:p>
          <a:p>
            <a:pPr marL="609600" indent="-609600">
              <a:buFontTx/>
              <a:buAutoNum type="arabicPeriod"/>
            </a:pPr>
            <a:r>
              <a:rPr lang="en-US" dirty="0" err="1">
                <a:latin typeface="Times New Roman" pitchFamily="18" charset="0"/>
              </a:rPr>
              <a:t>Trimmu</a:t>
            </a:r>
            <a:r>
              <a:rPr lang="en-US" dirty="0">
                <a:latin typeface="Times New Roman" pitchFamily="18" charset="0"/>
              </a:rPr>
              <a:t> (</a:t>
            </a:r>
            <a:r>
              <a:rPr lang="en-US" dirty="0" err="1">
                <a:latin typeface="Times New Roman" pitchFamily="18" charset="0"/>
              </a:rPr>
              <a:t>Jehlum</a:t>
            </a:r>
            <a:r>
              <a:rPr lang="en-US" dirty="0">
                <a:latin typeface="Times New Roman" pitchFamily="18" charset="0"/>
              </a:rPr>
              <a:t>) to </a:t>
            </a:r>
            <a:r>
              <a:rPr lang="en-US" dirty="0" err="1">
                <a:latin typeface="Times New Roman" pitchFamily="18" charset="0"/>
              </a:rPr>
              <a:t>Sidhnai</a:t>
            </a:r>
            <a:r>
              <a:rPr lang="en-US" dirty="0">
                <a:latin typeface="Times New Roman" pitchFamily="18" charset="0"/>
              </a:rPr>
              <a:t>(Ravi)</a:t>
            </a:r>
          </a:p>
          <a:p>
            <a:pPr marL="609600" indent="-609600">
              <a:buFontTx/>
              <a:buAutoNum type="arabicPeriod"/>
            </a:pPr>
            <a:r>
              <a:rPr lang="en-US" sz="2800" dirty="0" err="1">
                <a:latin typeface="Times New Roman" pitchFamily="18" charset="0"/>
              </a:rPr>
              <a:t>Sidhnai</a:t>
            </a:r>
            <a:r>
              <a:rPr lang="en-US" sz="2800" dirty="0">
                <a:latin typeface="Times New Roman" pitchFamily="18" charset="0"/>
              </a:rPr>
              <a:t>(Ravi) to </a:t>
            </a:r>
            <a:r>
              <a:rPr lang="en-US" sz="2800" dirty="0" err="1">
                <a:latin typeface="Times New Roman" pitchFamily="18" charset="0"/>
              </a:rPr>
              <a:t>Mailsi</a:t>
            </a:r>
            <a:r>
              <a:rPr lang="en-US" sz="2800" dirty="0">
                <a:latin typeface="Times New Roman" pitchFamily="18" charset="0"/>
              </a:rPr>
              <a:t> Bahawalpur (</a:t>
            </a:r>
            <a:r>
              <a:rPr lang="en-US" sz="2800" dirty="0" err="1">
                <a:latin typeface="Times New Roman" pitchFamily="18" charset="0"/>
              </a:rPr>
              <a:t>sutlej</a:t>
            </a:r>
            <a:r>
              <a:rPr lang="en-US" sz="2800" dirty="0">
                <a:latin typeface="Times New Roman" pitchFamily="18" charset="0"/>
              </a:rPr>
              <a:t>)</a:t>
            </a:r>
          </a:p>
          <a:p>
            <a:pPr marL="609600" indent="-609600">
              <a:buFontTx/>
              <a:buAutoNum type="arabicPeriod"/>
            </a:pPr>
            <a:r>
              <a:rPr lang="en-US" sz="2800" dirty="0" err="1">
                <a:latin typeface="Times New Roman" pitchFamily="18" charset="0"/>
              </a:rPr>
              <a:t>Taunsa</a:t>
            </a:r>
            <a:r>
              <a:rPr lang="en-US" sz="2800" dirty="0">
                <a:latin typeface="Times New Roman" pitchFamily="18" charset="0"/>
              </a:rPr>
              <a:t> (Indus) to </a:t>
            </a:r>
            <a:r>
              <a:rPr lang="en-US" sz="2800" dirty="0" err="1">
                <a:latin typeface="Times New Roman" pitchFamily="18" charset="0"/>
              </a:rPr>
              <a:t>Punjnand</a:t>
            </a:r>
            <a:endParaRPr lang="en-US" sz="2800" dirty="0">
              <a:latin typeface="Times New Roman" pitchFamily="18" charset="0"/>
            </a:endParaRPr>
          </a:p>
          <a:p>
            <a:pPr marL="609600" indent="-609600">
              <a:buFontTx/>
              <a:buNone/>
            </a:pPr>
            <a:endParaRPr lang="en-US" sz="2800" dirty="0">
              <a:latin typeface="Times New Roman" pitchFamily="18" charset="0"/>
            </a:endParaRPr>
          </a:p>
          <a:p>
            <a:pPr marL="609600" indent="-609600">
              <a:buFontTx/>
              <a:buAutoNum type="arabicPeriod"/>
            </a:pPr>
            <a:endParaRPr lang="en-US" dirty="0">
              <a:latin typeface="Times New Roman" pitchFamily="18" charset="0"/>
            </a:endParaRPr>
          </a:p>
          <a:p>
            <a:pPr marL="609600" indent="-609600">
              <a:buFontTx/>
              <a:buAutoNum type="arabicPeriod"/>
            </a:pP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kistan Irrigation Map">
            <a:hlinkClick r:id="rId2"/>
          </p:cNvPr>
          <p:cNvPicPr/>
          <p:nvPr/>
        </p:nvPicPr>
        <p:blipFill>
          <a:blip r:embed="rId3"/>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a:latin typeface="Times New Roman" pitchFamily="18" charset="0"/>
              </a:rPr>
              <a:t>Punjab</a:t>
            </a:r>
          </a:p>
        </p:txBody>
      </p:sp>
      <p:sp>
        <p:nvSpPr>
          <p:cNvPr id="33795" name="Rectangle 3"/>
          <p:cNvSpPr>
            <a:spLocks noGrp="1" noChangeArrowheads="1"/>
          </p:cNvSpPr>
          <p:nvPr>
            <p:ph type="body" idx="1"/>
          </p:nvPr>
        </p:nvSpPr>
        <p:spPr/>
        <p:txBody>
          <a:bodyPr/>
          <a:lstStyle/>
          <a:p>
            <a:r>
              <a:rPr lang="en-US">
                <a:latin typeface="Times New Roman" pitchFamily="18" charset="0"/>
              </a:rPr>
              <a:t>The public irrigation infrastructure in the Punjab consists of 13 barrages, 2 siphons across major rivers, 12 link canals and 23 major canal systems over an aggregate length of 34,500 km</a:t>
            </a:r>
          </a:p>
          <a:p>
            <a:r>
              <a:rPr lang="en-US">
                <a:latin typeface="Times New Roman" pitchFamily="18" charset="0"/>
              </a:rPr>
              <a:t>The whole irrigation infrastructure lies within the Indus Basin System.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latin typeface="Times New Roman" pitchFamily="18" charset="0"/>
              </a:rPr>
              <a:t>Sindh</a:t>
            </a:r>
          </a:p>
        </p:txBody>
      </p:sp>
      <p:sp>
        <p:nvSpPr>
          <p:cNvPr id="34819" name="Rectangle 3"/>
          <p:cNvSpPr>
            <a:spLocks noGrp="1" noChangeArrowheads="1"/>
          </p:cNvSpPr>
          <p:nvPr>
            <p:ph type="body" idx="1"/>
          </p:nvPr>
        </p:nvSpPr>
        <p:spPr/>
        <p:txBody>
          <a:bodyPr/>
          <a:lstStyle/>
          <a:p>
            <a:pPr algn="just"/>
            <a:r>
              <a:rPr lang="en-US">
                <a:latin typeface="Times New Roman" pitchFamily="18" charset="0"/>
              </a:rPr>
              <a:t>Sindh  has 14 publicly owned irrigation systems, which receive water from three barrages across the River Indus. These systems, with an aggregate length of 18,000 km of canals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Map</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Concept of irrigation and irrigation systems</a:t>
            </a:r>
          </a:p>
          <a:p>
            <a:r>
              <a:rPr lang="en-US" dirty="0" smtClean="0"/>
              <a:t>Brief history of irrigation systems</a:t>
            </a:r>
          </a:p>
          <a:p>
            <a:r>
              <a:rPr lang="en-US" dirty="0" smtClean="0"/>
              <a:t>Canal irrigation system of Pakistan</a:t>
            </a:r>
          </a:p>
          <a:p>
            <a:r>
              <a:rPr lang="en-US" dirty="0" smtClean="0"/>
              <a:t>Types of canals</a:t>
            </a:r>
          </a:p>
          <a:p>
            <a:r>
              <a:rPr lang="en-US" dirty="0" smtClean="0"/>
              <a:t>Difference between irrigation and link canals</a:t>
            </a:r>
          </a:p>
          <a:p>
            <a:r>
              <a:rPr lang="en-US" dirty="0" smtClean="0"/>
              <a:t>Summary</a:t>
            </a:r>
          </a:p>
          <a:p>
            <a:r>
              <a:rPr lang="en-US" dirty="0" smtClean="0"/>
              <a:t>Queries</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Times New Roman" pitchFamily="18" charset="0"/>
              </a:rPr>
              <a:t>NWFP</a:t>
            </a:r>
          </a:p>
        </p:txBody>
      </p:sp>
      <p:sp>
        <p:nvSpPr>
          <p:cNvPr id="35843" name="Rectangle 3"/>
          <p:cNvSpPr>
            <a:spLocks noGrp="1" noChangeArrowheads="1"/>
          </p:cNvSpPr>
          <p:nvPr>
            <p:ph type="body" idx="1"/>
          </p:nvPr>
        </p:nvSpPr>
        <p:spPr/>
        <p:txBody>
          <a:bodyPr/>
          <a:lstStyle/>
          <a:p>
            <a:pPr algn="just"/>
            <a:r>
              <a:rPr lang="en-US">
                <a:latin typeface="Times New Roman" pitchFamily="18" charset="0"/>
              </a:rPr>
              <a:t>NWFP has five publicly owned irrigation systems in the Indus Basin</a:t>
            </a:r>
          </a:p>
          <a:p>
            <a:pPr algn="just"/>
            <a:r>
              <a:rPr lang="en-US">
                <a:latin typeface="Times New Roman" pitchFamily="18" charset="0"/>
              </a:rPr>
              <a:t>These systems receive water from two head works</a:t>
            </a:r>
          </a:p>
          <a:p>
            <a:pPr algn="just"/>
            <a:r>
              <a:rPr lang="en-US">
                <a:latin typeface="Times New Roman" pitchFamily="18" charset="0"/>
              </a:rPr>
              <a:t>In addition, there are six other canal system</a:t>
            </a:r>
          </a:p>
          <a:p>
            <a:pPr algn="just"/>
            <a:r>
              <a:rPr lang="en-US">
                <a:latin typeface="Times New Roman" pitchFamily="18" charset="0"/>
              </a:rPr>
              <a:t> NWFP has over 200 canals called `civil canals`, which are community or privately owned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atin typeface="Times New Roman" pitchFamily="18" charset="0"/>
              </a:rPr>
              <a:t>Baluchistan</a:t>
            </a:r>
          </a:p>
        </p:txBody>
      </p:sp>
      <p:sp>
        <p:nvSpPr>
          <p:cNvPr id="36867" name="Rectangle 3"/>
          <p:cNvSpPr>
            <a:spLocks noGrp="1" noChangeArrowheads="1"/>
          </p:cNvSpPr>
          <p:nvPr>
            <p:ph type="body" idx="1"/>
          </p:nvPr>
        </p:nvSpPr>
        <p:spPr/>
        <p:txBody>
          <a:bodyPr/>
          <a:lstStyle/>
          <a:p>
            <a:pPr algn="just">
              <a:lnSpc>
                <a:spcPct val="90000"/>
              </a:lnSpc>
            </a:pPr>
            <a:r>
              <a:rPr lang="en-US" sz="2800">
                <a:latin typeface="Times New Roman" pitchFamily="18" charset="0"/>
              </a:rPr>
              <a:t>Baluchistan has two canal systems, which receive water from the Indus Basin System through Guddu Barrage and Sukkur Barrage, located in Sindh.</a:t>
            </a:r>
          </a:p>
          <a:p>
            <a:pPr algn="just">
              <a:lnSpc>
                <a:spcPct val="90000"/>
              </a:lnSpc>
            </a:pPr>
            <a:r>
              <a:rPr lang="en-US" sz="2800">
                <a:latin typeface="Times New Roman" pitchFamily="18" charset="0"/>
              </a:rPr>
              <a:t>One of these, the Pat Feeder Canal System, has been improved recently</a:t>
            </a:r>
          </a:p>
          <a:p>
            <a:pPr algn="just">
              <a:lnSpc>
                <a:spcPct val="90000"/>
              </a:lnSpc>
            </a:pPr>
            <a:r>
              <a:rPr lang="en-US" sz="2800">
                <a:latin typeface="Times New Roman" pitchFamily="18" charset="0"/>
              </a:rPr>
              <a:t>In addition, there are 431 independent publicly owned small irrigation schemes</a:t>
            </a:r>
          </a:p>
          <a:p>
            <a:pPr algn="just">
              <a:lnSpc>
                <a:spcPct val="90000"/>
              </a:lnSpc>
            </a:pPr>
            <a:r>
              <a:rPr lang="en-US" sz="2800">
                <a:latin typeface="Times New Roman" pitchFamily="18" charset="0"/>
              </a:rPr>
              <a:t>There are a few privately owned small irrigation schemes too.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atin typeface="Times New Roman" pitchFamily="18" charset="0"/>
              </a:rPr>
              <a:t>Canal on upper Indus Tributaries</a:t>
            </a:r>
          </a:p>
        </p:txBody>
      </p:sp>
      <p:sp>
        <p:nvSpPr>
          <p:cNvPr id="37891" name="Rectangle 3"/>
          <p:cNvSpPr>
            <a:spLocks noGrp="1" noChangeArrowheads="1"/>
          </p:cNvSpPr>
          <p:nvPr>
            <p:ph type="body" sz="half" idx="1"/>
          </p:nvPr>
        </p:nvSpPr>
        <p:spPr>
          <a:xfrm>
            <a:off x="457200" y="1219200"/>
            <a:ext cx="8305800" cy="533400"/>
          </a:xfrm>
        </p:spPr>
        <p:txBody>
          <a:bodyPr/>
          <a:lstStyle/>
          <a:p>
            <a:r>
              <a:rPr lang="en-US" sz="2800">
                <a:latin typeface="Times New Roman" pitchFamily="18" charset="0"/>
              </a:rPr>
              <a:t>There are 3 head works and 8 canals on river Sutlej </a:t>
            </a:r>
          </a:p>
          <a:p>
            <a:endParaRPr lang="en-US" sz="2800">
              <a:latin typeface="Times New Roman" pitchFamily="18" charset="0"/>
            </a:endParaRPr>
          </a:p>
        </p:txBody>
      </p:sp>
      <p:graphicFrame>
        <p:nvGraphicFramePr>
          <p:cNvPr id="37922" name="Group 34"/>
          <p:cNvGraphicFramePr>
            <a:graphicFrameLocks noGrp="1"/>
          </p:cNvGraphicFramePr>
          <p:nvPr>
            <p:ph sz="half" idx="2"/>
          </p:nvPr>
        </p:nvGraphicFramePr>
        <p:xfrm>
          <a:off x="152400" y="2209800"/>
          <a:ext cx="8763000" cy="4343401"/>
        </p:xfrm>
        <a:graphic>
          <a:graphicData uri="http://schemas.openxmlformats.org/drawingml/2006/table">
            <a:tbl>
              <a:tblPr/>
              <a:tblGrid>
                <a:gridCol w="990600"/>
                <a:gridCol w="2057400"/>
                <a:gridCol w="5715000"/>
              </a:tblGrid>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Head 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Name of canals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Sulaimanki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Fordwah, East Sadiqia, Pakpatan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4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Islam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Bahawal, Qayum, Mailsi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Punjnand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Abasia canal,Punjnand canal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smtClean="0"/>
          </a:p>
        </p:txBody>
      </p:sp>
      <p:sp>
        <p:nvSpPr>
          <p:cNvPr id="23555" name="Rectangle 3"/>
          <p:cNvSpPr>
            <a:spLocks noGrp="1" noChangeArrowheads="1"/>
          </p:cNvSpPr>
          <p:nvPr>
            <p:ph type="body" idx="1"/>
          </p:nvPr>
        </p:nvSpPr>
        <p:spPr/>
        <p:txBody>
          <a:bodyPr/>
          <a:lstStyle/>
          <a:p>
            <a:endParaRPr lang="en-US" smtClean="0"/>
          </a:p>
        </p:txBody>
      </p:sp>
      <p:pic>
        <p:nvPicPr>
          <p:cNvPr id="23556" name="Picture 4" descr="DSC_7481"/>
          <p:cNvPicPr>
            <a:picLocks noChangeAspect="1" noChangeArrowheads="1"/>
          </p:cNvPicPr>
          <p:nvPr/>
        </p:nvPicPr>
        <p:blipFill>
          <a:blip r:embed="rId2"/>
          <a:srcRect/>
          <a:stretch>
            <a:fillRect/>
          </a:stretch>
        </p:blipFill>
        <p:spPr bwMode="auto">
          <a:xfrm>
            <a:off x="0" y="0"/>
            <a:ext cx="9144000" cy="6324600"/>
          </a:xfrm>
          <a:prstGeom prst="rect">
            <a:avLst/>
          </a:prstGeom>
          <a:noFill/>
          <a:ln w="9525">
            <a:noFill/>
            <a:miter lim="800000"/>
            <a:headEnd/>
            <a:tailEnd/>
          </a:ln>
        </p:spPr>
      </p:pic>
      <p:sp>
        <p:nvSpPr>
          <p:cNvPr id="23557" name="Rectangle 5"/>
          <p:cNvSpPr>
            <a:spLocks noChangeArrowheads="1"/>
          </p:cNvSpPr>
          <p:nvPr/>
        </p:nvSpPr>
        <p:spPr bwMode="auto">
          <a:xfrm>
            <a:off x="0" y="6391275"/>
            <a:ext cx="9144000" cy="390525"/>
          </a:xfrm>
          <a:prstGeom prst="rect">
            <a:avLst/>
          </a:prstGeom>
          <a:noFill/>
          <a:ln w="9525">
            <a:noFill/>
            <a:miter lim="800000"/>
            <a:headEnd/>
            <a:tailEnd/>
          </a:ln>
        </p:spPr>
        <p:txBody>
          <a:bodyPr>
            <a:spAutoFit/>
          </a:bodyPr>
          <a:lstStyle/>
          <a:p>
            <a:pPr algn="ctr">
              <a:lnSpc>
                <a:spcPct val="70000"/>
              </a:lnSpc>
              <a:spcBef>
                <a:spcPct val="50000"/>
              </a:spcBef>
            </a:pPr>
            <a:r>
              <a:rPr lang="en-US" sz="2800">
                <a:solidFill>
                  <a:srgbClr val="FF0000"/>
                </a:solidFill>
              </a:rPr>
              <a:t>MAIN CANAL</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533400" y="609600"/>
            <a:ext cx="7772400" cy="1143000"/>
          </a:xfrm>
        </p:spPr>
        <p:txBody>
          <a:bodyPr>
            <a:normAutofit fontScale="90000"/>
          </a:bodyPr>
          <a:lstStyle/>
          <a:p>
            <a:r>
              <a:rPr lang="en-US" b="1" smtClean="0">
                <a:solidFill>
                  <a:srgbClr val="CC3300"/>
                </a:solidFill>
              </a:rPr>
              <a:t>WAY FORWARD</a:t>
            </a:r>
            <a:r>
              <a:rPr lang="en-US" sz="3200" b="1" smtClean="0"/>
              <a:t/>
            </a:r>
            <a:br>
              <a:rPr lang="en-US" sz="3200" b="1" smtClean="0"/>
            </a:br>
            <a:endParaRPr lang="en-US" smtClean="0"/>
          </a:p>
        </p:txBody>
      </p:sp>
      <p:sp>
        <p:nvSpPr>
          <p:cNvPr id="30723" name="Content Placeholder 3"/>
          <p:cNvSpPr>
            <a:spLocks noGrp="1"/>
          </p:cNvSpPr>
          <p:nvPr>
            <p:ph idx="1"/>
          </p:nvPr>
        </p:nvSpPr>
        <p:spPr>
          <a:xfrm>
            <a:off x="304800" y="1524000"/>
            <a:ext cx="8534400" cy="4114800"/>
          </a:xfrm>
        </p:spPr>
        <p:txBody>
          <a:bodyPr/>
          <a:lstStyle/>
          <a:p>
            <a:r>
              <a:rPr lang="en-US" smtClean="0"/>
              <a:t>National Water Policy</a:t>
            </a:r>
          </a:p>
          <a:p>
            <a:r>
              <a:rPr lang="en-US" smtClean="0"/>
              <a:t>Provincial Water Visions in Accordance with Post IWT Scenario 1961 – Indus Water Apportionment Accord 1991 (CBM’s)</a:t>
            </a:r>
          </a:p>
          <a:p>
            <a:r>
              <a:rPr lang="en-US" smtClean="0"/>
              <a:t>Creation of  Think tank ( Planning Commission, HEC, Universities, PEC, PSAE)  for Water Resources Development and Management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66.photobucket.com/albums/h241/adilnajam/indus2_small.jpg">
            <a:hlinkClick r:id="rId2" tgtFrame="_blank"/>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381000"/>
            <a:ext cx="8534400" cy="6172200"/>
          </a:xfrm>
          <a:solidFill>
            <a:srgbClr val="FFFFCC"/>
          </a:solidFill>
          <a:ln w="57150" cap="flat" cmpd="thinThick">
            <a:solidFill>
              <a:srgbClr val="0000FF"/>
            </a:solidFill>
          </a:ln>
        </p:spPr>
        <p:txBody>
          <a:bodyPr/>
          <a:lstStyle/>
          <a:p>
            <a:pPr marL="682625" indent="-454025" algn="ctr" defTabSz="906463" eaLnBrk="1" hangingPunct="1">
              <a:buClr>
                <a:srgbClr val="000099"/>
              </a:buClr>
              <a:buSzPct val="80000"/>
              <a:buFont typeface="Wingdings" pitchFamily="2" charset="2"/>
              <a:buNone/>
            </a:pPr>
            <a:endParaRPr lang="en-US" sz="4000" b="1" smtClean="0">
              <a:solidFill>
                <a:srgbClr val="000099"/>
              </a:solidFill>
              <a:latin typeface="Arial" charset="0"/>
            </a:endParaRPr>
          </a:p>
          <a:p>
            <a:pPr marL="682625" indent="-454025" algn="ctr" defTabSz="906463" eaLnBrk="1" hangingPunct="1">
              <a:buClr>
                <a:srgbClr val="000099"/>
              </a:buClr>
              <a:buSzPct val="80000"/>
              <a:buFont typeface="Wingdings" pitchFamily="2" charset="2"/>
              <a:buNone/>
            </a:pPr>
            <a:endParaRPr lang="en-US" sz="4000" b="1" i="1" smtClean="0">
              <a:solidFill>
                <a:srgbClr val="000099"/>
              </a:solidFill>
              <a:latin typeface="Arial" charset="0"/>
            </a:endParaRPr>
          </a:p>
          <a:p>
            <a:pPr marL="682625" indent="-454025" algn="ctr" defTabSz="906463" eaLnBrk="1" hangingPunct="1">
              <a:buClr>
                <a:srgbClr val="000099"/>
              </a:buClr>
              <a:buSzPct val="80000"/>
              <a:buFont typeface="Wingdings" pitchFamily="2" charset="2"/>
              <a:buNone/>
            </a:pPr>
            <a:endParaRPr lang="en-US" sz="4000" b="1" i="1" smtClean="0">
              <a:solidFill>
                <a:srgbClr val="000099"/>
              </a:solidFill>
              <a:latin typeface="Arial" charset="0"/>
            </a:endParaRPr>
          </a:p>
          <a:p>
            <a:pPr marL="682625" indent="-454025" algn="ctr" defTabSz="906463" eaLnBrk="1" hangingPunct="1">
              <a:buClr>
                <a:srgbClr val="000099"/>
              </a:buClr>
              <a:buSzPct val="80000"/>
              <a:buFont typeface="Wingdings" pitchFamily="2" charset="2"/>
              <a:buNone/>
            </a:pPr>
            <a:endParaRPr lang="en-US" sz="4000" b="1" i="1" smtClean="0">
              <a:solidFill>
                <a:srgbClr val="000099"/>
              </a:solidFill>
              <a:latin typeface="Arial" charset="0"/>
            </a:endParaRPr>
          </a:p>
          <a:p>
            <a:pPr marL="682625" indent="-454025" algn="ctr" defTabSz="906463" eaLnBrk="1" hangingPunct="1">
              <a:buClr>
                <a:srgbClr val="000099"/>
              </a:buClr>
              <a:buSzPct val="80000"/>
              <a:buFont typeface="Wingdings" pitchFamily="2" charset="2"/>
              <a:buNone/>
            </a:pPr>
            <a:endParaRPr lang="en-US" sz="4000" b="1" i="1" smtClean="0">
              <a:solidFill>
                <a:srgbClr val="000099"/>
              </a:solidFill>
              <a:latin typeface="Arial" charset="0"/>
            </a:endParaRPr>
          </a:p>
          <a:p>
            <a:pPr marL="682625" indent="-454025" algn="ctr" defTabSz="906463" eaLnBrk="1" hangingPunct="1">
              <a:buClr>
                <a:srgbClr val="000099"/>
              </a:buClr>
              <a:buSzPct val="80000"/>
              <a:buFont typeface="Wingdings" pitchFamily="2" charset="2"/>
              <a:buNone/>
            </a:pPr>
            <a:endParaRPr lang="en-US" sz="4000" b="1" i="1" smtClean="0">
              <a:solidFill>
                <a:srgbClr val="000099"/>
              </a:solidFill>
              <a:latin typeface="Arial" charset="0"/>
            </a:endParaRPr>
          </a:p>
        </p:txBody>
      </p:sp>
      <p:sp>
        <p:nvSpPr>
          <p:cNvPr id="7171" name="Rectangle 3"/>
          <p:cNvSpPr>
            <a:spLocks noGrp="1" noChangeArrowheads="1"/>
          </p:cNvSpPr>
          <p:nvPr>
            <p:ph type="title"/>
          </p:nvPr>
        </p:nvSpPr>
        <p:spPr>
          <a:xfrm>
            <a:off x="538163" y="514350"/>
            <a:ext cx="7988300" cy="673100"/>
          </a:xfrm>
        </p:spPr>
        <p:txBody>
          <a:bodyPr/>
          <a:lstStyle/>
          <a:p>
            <a:pPr eaLnBrk="1" hangingPunct="1"/>
            <a:endParaRPr lang="en-US" sz="2000" b="1" i="1" smtClean="0">
              <a:solidFill>
                <a:srgbClr val="000099"/>
              </a:solidFill>
              <a:latin typeface="Arial" charset="0"/>
            </a:endParaRPr>
          </a:p>
        </p:txBody>
      </p:sp>
      <p:pic>
        <p:nvPicPr>
          <p:cNvPr id="717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ac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2771" name="Picture 4" descr="logo+typ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82900" y="6019800"/>
            <a:ext cx="3352800" cy="838200"/>
          </a:xfrm>
          <a:prstGeom prst="rect">
            <a:avLst/>
          </a:prstGeom>
          <a:noFill/>
          <a:ln w="9525">
            <a:noFill/>
            <a:miter lim="800000"/>
            <a:headEnd/>
            <a:tailEnd/>
          </a:ln>
        </p:spPr>
      </p:pic>
      <p:sp>
        <p:nvSpPr>
          <p:cNvPr id="32772" name="Text Box 6"/>
          <p:cNvSpPr txBox="1">
            <a:spLocks noChangeArrowheads="1"/>
          </p:cNvSpPr>
          <p:nvPr/>
        </p:nvSpPr>
        <p:spPr bwMode="auto">
          <a:xfrm>
            <a:off x="2895600" y="2438400"/>
            <a:ext cx="3429000" cy="457200"/>
          </a:xfrm>
          <a:prstGeom prst="rect">
            <a:avLst/>
          </a:prstGeom>
          <a:noFill/>
          <a:ln w="9525">
            <a:noFill/>
            <a:miter lim="800000"/>
            <a:headEnd/>
            <a:tailEnd/>
          </a:ln>
        </p:spPr>
        <p:txBody>
          <a:bodyPr>
            <a:spAutoFit/>
          </a:bodyPr>
          <a:lstStyle/>
          <a:p>
            <a:pPr algn="ctr">
              <a:spcBef>
                <a:spcPct val="50000"/>
              </a:spcBef>
            </a:pPr>
            <a:r>
              <a:rPr lang="en-US" sz="2400" b="0" dirty="0">
                <a:solidFill>
                  <a:schemeClr val="bg1"/>
                </a:solidFill>
              </a:rPr>
              <a:t>http://www.sacanasia.org</a:t>
            </a:r>
          </a:p>
        </p:txBody>
      </p:sp>
      <p:sp>
        <p:nvSpPr>
          <p:cNvPr id="8" name="Text Box 7"/>
          <p:cNvSpPr txBox="1">
            <a:spLocks noChangeArrowheads="1"/>
          </p:cNvSpPr>
          <p:nvPr/>
        </p:nvSpPr>
        <p:spPr bwMode="auto">
          <a:xfrm>
            <a:off x="1828800" y="304800"/>
            <a:ext cx="6096000" cy="1570038"/>
          </a:xfrm>
          <a:prstGeom prst="rect">
            <a:avLst/>
          </a:prstGeom>
          <a:noFill/>
          <a:ln w="9525">
            <a:noFill/>
            <a:miter lim="800000"/>
            <a:headEnd/>
            <a:tailEnd/>
          </a:ln>
        </p:spPr>
        <p:txBody>
          <a:bodyPr>
            <a:spAutoFit/>
          </a:bodyPr>
          <a:lstStyle/>
          <a:p>
            <a:pPr>
              <a:lnSpc>
                <a:spcPct val="80000"/>
              </a:lnSpc>
            </a:pPr>
            <a:r>
              <a:rPr lang="en-US" sz="4000" b="0" dirty="0">
                <a:solidFill>
                  <a:schemeClr val="bg1"/>
                </a:solidFill>
              </a:rPr>
              <a:t>     Resource Conserved</a:t>
            </a:r>
          </a:p>
          <a:p>
            <a:pPr algn="ctr">
              <a:lnSpc>
                <a:spcPct val="80000"/>
              </a:lnSpc>
            </a:pPr>
            <a:r>
              <a:rPr lang="en-US" sz="4000" b="0" dirty="0">
                <a:solidFill>
                  <a:schemeClr val="bg1"/>
                </a:solidFill>
              </a:rPr>
              <a:t> Is </a:t>
            </a:r>
          </a:p>
          <a:p>
            <a:pPr algn="ctr">
              <a:lnSpc>
                <a:spcPct val="80000"/>
              </a:lnSpc>
            </a:pPr>
            <a:r>
              <a:rPr lang="en-US" sz="4000" b="0" dirty="0">
                <a:solidFill>
                  <a:schemeClr val="bg1"/>
                </a:solidFill>
              </a:rPr>
              <a:t>	A Resource Generated</a:t>
            </a:r>
            <a:r>
              <a:rPr lang="en-US" sz="2400" b="0" dirty="0">
                <a:solidFill>
                  <a:schemeClr val="bg1"/>
                </a:solidFill>
              </a:rPr>
              <a:t> </a:t>
            </a:r>
          </a:p>
        </p:txBody>
      </p:sp>
      <p:sp>
        <p:nvSpPr>
          <p:cNvPr id="9" name="Rectangle 8"/>
          <p:cNvSpPr/>
          <p:nvPr/>
        </p:nvSpPr>
        <p:spPr>
          <a:xfrm>
            <a:off x="3048000" y="3124200"/>
            <a:ext cx="3108543" cy="923330"/>
          </a:xfrm>
          <a:prstGeom prst="rect">
            <a:avLst/>
          </a:prstGeom>
          <a:noFill/>
        </p:spPr>
        <p:txBody>
          <a:bodyPr>
            <a:spAutoFit/>
          </a:bodyPr>
          <a:lstStyle/>
          <a:p>
            <a:pPr algn="ctr">
              <a:defRPr/>
            </a:pPr>
            <a:r>
              <a:rPr lang="en-US" sz="54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THANKS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8"/>
          <p:cNvSpPr>
            <a:spLocks noGrp="1" noChangeArrowheads="1"/>
          </p:cNvSpPr>
          <p:nvPr>
            <p:ph type="sldNum" sz="quarter" idx="10"/>
          </p:nvPr>
        </p:nvSpPr>
        <p:spPr/>
        <p:txBody>
          <a:bodyPr/>
          <a:lstStyle/>
          <a:p>
            <a:pPr>
              <a:defRPr/>
            </a:pPr>
            <a:fld id="{C4DA1545-7FBD-44F2-BDE8-35B5ADA1D1DA}" type="slidenum">
              <a:rPr lang="en-US"/>
              <a:pPr>
                <a:defRPr/>
              </a:pPr>
              <a:t>5</a:t>
            </a:fld>
            <a:endParaRPr lang="en-US"/>
          </a:p>
        </p:txBody>
      </p:sp>
      <p:pic>
        <p:nvPicPr>
          <p:cNvPr id="6147" name="Picture 4"/>
          <p:cNvPicPr>
            <a:picLocks noChangeAspect="1" noChangeArrowheads="1"/>
          </p:cNvPicPr>
          <p:nvPr/>
        </p:nvPicPr>
        <p:blipFill>
          <a:blip r:embed="rId2"/>
          <a:srcRect/>
          <a:stretch>
            <a:fillRect/>
          </a:stretch>
        </p:blipFill>
        <p:spPr bwMode="auto">
          <a:xfrm>
            <a:off x="0" y="533400"/>
            <a:ext cx="9144000" cy="581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atin typeface="Times New Roman" pitchFamily="18" charset="0"/>
              </a:rPr>
              <a:t>Irrigation</a:t>
            </a:r>
          </a:p>
        </p:txBody>
      </p:sp>
      <p:sp>
        <p:nvSpPr>
          <p:cNvPr id="3075" name="Rectangle 3"/>
          <p:cNvSpPr>
            <a:spLocks noGrp="1" noChangeArrowheads="1"/>
          </p:cNvSpPr>
          <p:nvPr>
            <p:ph type="body" idx="1"/>
          </p:nvPr>
        </p:nvSpPr>
        <p:spPr/>
        <p:txBody>
          <a:bodyPr/>
          <a:lstStyle/>
          <a:p>
            <a:r>
              <a:rPr lang="en-US">
                <a:latin typeface="Times New Roman" pitchFamily="18" charset="0"/>
              </a:rPr>
              <a:t>Irrigation may be defined as the science of artificial application of water to the land, in accordance with the ‘crop requirements’ through out the crop period for full-fledged nourishment of the crops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68338" y="690563"/>
            <a:ext cx="8229600" cy="579437"/>
          </a:xfrm>
        </p:spPr>
        <p:txBody>
          <a:bodyPr>
            <a:normAutofit fontScale="90000"/>
          </a:bodyPr>
          <a:lstStyle/>
          <a:p>
            <a:pPr eaLnBrk="1" hangingPunct="1"/>
            <a:endParaRPr lang="en-US" sz="4000" dirty="0" smtClean="0">
              <a:latin typeface="Calibri" pitchFamily="34" charset="0"/>
            </a:endParaRPr>
          </a:p>
        </p:txBody>
      </p:sp>
      <p:sp>
        <p:nvSpPr>
          <p:cNvPr id="7" name="Date Placeholder 3"/>
          <p:cNvSpPr>
            <a:spLocks noGrp="1"/>
          </p:cNvSpPr>
          <p:nvPr>
            <p:ph type="dt" sz="quarter" idx="10"/>
          </p:nvPr>
        </p:nvSpPr>
        <p:spPr/>
        <p:txBody>
          <a:bodyPr/>
          <a:lstStyle/>
          <a:p>
            <a:pPr>
              <a:defRPr/>
            </a:pPr>
            <a:fld id="{946703A1-20FF-4160-AE79-55CCB0E19082}" type="datetime1">
              <a:rPr lang="en-US"/>
              <a:pPr>
                <a:defRPr/>
              </a:pPr>
              <a:t>2/6/2012</a:t>
            </a:fld>
            <a:endParaRPr lang="en-US"/>
          </a:p>
        </p:txBody>
      </p:sp>
      <p:sp>
        <p:nvSpPr>
          <p:cNvPr id="9" name="Slide Number Placeholder 5"/>
          <p:cNvSpPr>
            <a:spLocks noGrp="1"/>
          </p:cNvSpPr>
          <p:nvPr>
            <p:ph type="sldNum" sz="quarter" idx="12"/>
          </p:nvPr>
        </p:nvSpPr>
        <p:spPr/>
        <p:txBody>
          <a:bodyPr/>
          <a:lstStyle/>
          <a:p>
            <a:pPr>
              <a:defRPr/>
            </a:pPr>
            <a:fld id="{B17EF856-27BE-4954-8B55-A6B5F885EF9E}" type="slidenum">
              <a:rPr lang="en-US"/>
              <a:pPr>
                <a:defRPr/>
              </a:pPr>
              <a:t>7</a:t>
            </a:fld>
            <a:endParaRPr lang="en-US"/>
          </a:p>
        </p:txBody>
      </p:sp>
      <p:sp>
        <p:nvSpPr>
          <p:cNvPr id="5124" name="Rectangle 6"/>
          <p:cNvSpPr>
            <a:spLocks noChangeArrowheads="1"/>
          </p:cNvSpPr>
          <p:nvPr/>
        </p:nvSpPr>
        <p:spPr bwMode="auto">
          <a:xfrm>
            <a:off x="565150" y="5638800"/>
            <a:ext cx="8435975" cy="574675"/>
          </a:xfrm>
          <a:prstGeom prst="rect">
            <a:avLst/>
          </a:prstGeom>
          <a:solidFill>
            <a:srgbClr val="FF3300"/>
          </a:solidFill>
          <a:ln w="9525">
            <a:solidFill>
              <a:schemeClr val="tx1"/>
            </a:solidFill>
            <a:miter lim="800000"/>
            <a:headEnd/>
            <a:tailEnd/>
          </a:ln>
          <a:effectLst/>
          <a:extLst>
            <a:ext uri="{AF507438-7753-43E0-B8FC-AC1667EBCBE1}"/>
          </a:extLst>
        </p:spPr>
        <p:txBody>
          <a:bodyPr wrap="none"/>
          <a:lstStyle/>
          <a:p>
            <a:pPr marL="274320" indent="-274320" algn="ctr" fontAlgn="auto">
              <a:spcBef>
                <a:spcPct val="20000"/>
              </a:spcBef>
              <a:spcAft>
                <a:spcPts val="0"/>
              </a:spcAft>
              <a:buClr>
                <a:srgbClr val="0BD0D9"/>
              </a:buClr>
              <a:buSzPct val="95000"/>
              <a:defRPr/>
            </a:pPr>
            <a:r>
              <a:rPr lang="en-US" sz="2600" dirty="0">
                <a:effectLst>
                  <a:outerShdw blurRad="38100" dist="38100" dir="2700000" algn="tl">
                    <a:srgbClr val="FFFFFF"/>
                  </a:outerShdw>
                </a:effectLst>
                <a:latin typeface="Constantia"/>
                <a:cs typeface="+mn-cs"/>
              </a:rPr>
              <a:t>Irrigation: Life blood of agriculture</a:t>
            </a:r>
          </a:p>
          <a:p>
            <a:pPr algn="ctr">
              <a:defRPr/>
            </a:pPr>
            <a:endParaRPr lang="en-US" dirty="0"/>
          </a:p>
        </p:txBody>
      </p:sp>
      <p:sp>
        <p:nvSpPr>
          <p:cNvPr id="163844" name="Rectangle 4"/>
          <p:cNvSpPr>
            <a:spLocks noChangeArrowheads="1"/>
          </p:cNvSpPr>
          <p:nvPr/>
        </p:nvSpPr>
        <p:spPr bwMode="auto">
          <a:xfrm>
            <a:off x="485775" y="1660525"/>
            <a:ext cx="8229600" cy="3527425"/>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fontAlgn="auto">
              <a:lnSpc>
                <a:spcPct val="90000"/>
              </a:lnSpc>
              <a:spcBef>
                <a:spcPct val="20000"/>
              </a:spcBef>
              <a:spcAft>
                <a:spcPts val="0"/>
              </a:spcAft>
              <a:buClr>
                <a:schemeClr val="hlink"/>
              </a:buClr>
              <a:buSzPct val="60000"/>
              <a:buFont typeface="Wingdings" pitchFamily="2" charset="2"/>
              <a:buChar char="n"/>
              <a:defRPr/>
            </a:pPr>
            <a:endParaRPr lang="en-US" sz="3200">
              <a:effectLst>
                <a:outerShdw blurRad="38100" dist="38100" dir="2700000" algn="tl">
                  <a:srgbClr val="000000"/>
                </a:outerShdw>
              </a:effectLst>
              <a:latin typeface="+mn-lt"/>
              <a:cs typeface="+mn-cs"/>
            </a:endParaRPr>
          </a:p>
        </p:txBody>
      </p:sp>
      <p:sp>
        <p:nvSpPr>
          <p:cNvPr id="163845" name="Rectangle 5"/>
          <p:cNvSpPr>
            <a:spLocks noChangeArrowheads="1"/>
          </p:cNvSpPr>
          <p:nvPr/>
        </p:nvSpPr>
        <p:spPr bwMode="auto">
          <a:xfrm>
            <a:off x="668338" y="1282700"/>
            <a:ext cx="8229600" cy="3289300"/>
          </a:xfrm>
          <a:prstGeom prst="rect">
            <a:avLst/>
          </a:prstGeom>
          <a:noFill/>
          <a:ln>
            <a:noFill/>
          </a:ln>
          <a:effectLst/>
          <a:extLst>
            <a:ext uri="{909E8E84-426E-40DD-AFC4-6F175D3DCCD1}"/>
            <a:ext uri="{91240B29-F687-4F45-9708-019B960494DF}"/>
            <a:ext uri="{AF507438-7753-43E0-B8FC-AC1667EBCBE1}"/>
          </a:extLst>
        </p:spPr>
        <p:txBody>
          <a:bodyPr/>
          <a:lstStyle/>
          <a:p>
            <a:pPr>
              <a:lnSpc>
                <a:spcPct val="90000"/>
              </a:lnSpc>
              <a:spcBef>
                <a:spcPct val="20000"/>
              </a:spcBef>
              <a:buClr>
                <a:schemeClr val="hlink"/>
              </a:buClr>
              <a:buSzPct val="60000"/>
              <a:buFont typeface="Wingdings" pitchFamily="2" charset="2"/>
              <a:buNone/>
              <a:defRPr/>
            </a:pPr>
            <a:endParaRPr lang="en-US" sz="700" dirty="0">
              <a:cs typeface="Arial" pitchFamily="34" charset="0"/>
            </a:endParaRPr>
          </a:p>
          <a:p>
            <a:pPr>
              <a:lnSpc>
                <a:spcPct val="90000"/>
              </a:lnSpc>
              <a:spcBef>
                <a:spcPct val="20000"/>
              </a:spcBef>
              <a:buClr>
                <a:schemeClr val="hlink"/>
              </a:buClr>
              <a:buSzPct val="60000"/>
              <a:buFont typeface="Wingdings" pitchFamily="2" charset="2"/>
              <a:buChar char="q"/>
              <a:defRPr/>
            </a:pPr>
            <a:r>
              <a:rPr lang="en-US" sz="2400" dirty="0">
                <a:cs typeface="Arial" pitchFamily="34" charset="0"/>
              </a:rPr>
              <a:t> Pakistan’s agriculture rely heavily on irrigation. </a:t>
            </a:r>
          </a:p>
          <a:p>
            <a:pPr>
              <a:lnSpc>
                <a:spcPct val="90000"/>
              </a:lnSpc>
              <a:spcBef>
                <a:spcPct val="20000"/>
              </a:spcBef>
              <a:buClr>
                <a:schemeClr val="hlink"/>
              </a:buClr>
              <a:buSzPct val="60000"/>
              <a:buFont typeface="Wingdings" pitchFamily="2" charset="2"/>
              <a:buNone/>
              <a:defRPr/>
            </a:pPr>
            <a:endParaRPr lang="en-US" sz="900" dirty="0">
              <a:cs typeface="Arial" pitchFamily="34" charset="0"/>
            </a:endParaRPr>
          </a:p>
          <a:p>
            <a:pPr>
              <a:lnSpc>
                <a:spcPct val="90000"/>
              </a:lnSpc>
              <a:spcBef>
                <a:spcPct val="20000"/>
              </a:spcBef>
              <a:buClr>
                <a:schemeClr val="hlink"/>
              </a:buClr>
              <a:buSzPct val="60000"/>
              <a:buFont typeface="Wingdings" pitchFamily="2" charset="2"/>
              <a:buChar char="q"/>
              <a:defRPr/>
            </a:pPr>
            <a:r>
              <a:rPr lang="en-US" sz="2400" dirty="0">
                <a:cs typeface="Arial" pitchFamily="34" charset="0"/>
              </a:rPr>
              <a:t> Pakistan has the world’s largest contiguous irrigation system</a:t>
            </a:r>
          </a:p>
          <a:p>
            <a:pPr>
              <a:lnSpc>
                <a:spcPct val="90000"/>
              </a:lnSpc>
              <a:spcBef>
                <a:spcPct val="20000"/>
              </a:spcBef>
              <a:buClr>
                <a:schemeClr val="hlink"/>
              </a:buClr>
              <a:buSzPct val="60000"/>
              <a:buFont typeface="Wingdings" pitchFamily="2" charset="2"/>
              <a:buNone/>
              <a:defRPr/>
            </a:pPr>
            <a:endParaRPr lang="en-US" sz="700" dirty="0">
              <a:cs typeface="Arial" pitchFamily="34" charset="0"/>
            </a:endParaRPr>
          </a:p>
          <a:p>
            <a:pPr>
              <a:lnSpc>
                <a:spcPct val="90000"/>
              </a:lnSpc>
              <a:spcBef>
                <a:spcPct val="20000"/>
              </a:spcBef>
              <a:buClr>
                <a:schemeClr val="hlink"/>
              </a:buClr>
              <a:buSzPct val="60000"/>
              <a:buFont typeface="Wingdings" pitchFamily="2" charset="2"/>
              <a:buChar char="q"/>
              <a:defRPr/>
            </a:pPr>
            <a:r>
              <a:rPr lang="en-US" sz="2400" dirty="0">
                <a:cs typeface="Arial" pitchFamily="34" charset="0"/>
              </a:rPr>
              <a:t> Pakistan ranks 4</a:t>
            </a:r>
            <a:r>
              <a:rPr lang="en-US" sz="2400" baseline="30000" dirty="0">
                <a:cs typeface="Arial" pitchFamily="34" charset="0"/>
              </a:rPr>
              <a:t>th</a:t>
            </a:r>
            <a:r>
              <a:rPr lang="en-US" sz="2400" dirty="0">
                <a:cs typeface="Arial" pitchFamily="34" charset="0"/>
              </a:rPr>
              <a:t> in the world as for as irrigated area ( About 7%) is concerned. About 36 MA( About 75% of the cultivated area) in Pakistan is irrigated land.</a:t>
            </a:r>
          </a:p>
          <a:p>
            <a:pPr>
              <a:lnSpc>
                <a:spcPct val="90000"/>
              </a:lnSpc>
              <a:spcBef>
                <a:spcPct val="20000"/>
              </a:spcBef>
              <a:buClr>
                <a:schemeClr val="hlink"/>
              </a:buClr>
              <a:buSzPct val="60000"/>
              <a:buFont typeface="Wingdings" pitchFamily="2" charset="2"/>
              <a:buNone/>
              <a:defRPr/>
            </a:pPr>
            <a:endParaRPr lang="en-US" sz="700" dirty="0">
              <a:cs typeface="Arial" pitchFamily="34" charset="0"/>
            </a:endParaRPr>
          </a:p>
          <a:p>
            <a:pPr>
              <a:lnSpc>
                <a:spcPct val="90000"/>
              </a:lnSpc>
              <a:spcBef>
                <a:spcPct val="20000"/>
              </a:spcBef>
              <a:buClr>
                <a:schemeClr val="hlink"/>
              </a:buClr>
              <a:buSzPct val="60000"/>
              <a:buFont typeface="Wingdings" pitchFamily="2" charset="2"/>
              <a:buChar char="q"/>
              <a:defRPr/>
            </a:pPr>
            <a:r>
              <a:rPr lang="en-US" sz="2400" dirty="0">
                <a:cs typeface="Arial" pitchFamily="34" charset="0"/>
              </a:rPr>
              <a:t> Pakistan has invested heavily in the irrigation sector. Allocated about $ 8 billion in this sector </a:t>
            </a:r>
            <a:r>
              <a:rPr lang="en-US" sz="2400" dirty="0" err="1">
                <a:cs typeface="Arial" pitchFamily="34" charset="0"/>
              </a:rPr>
              <a:t>upto</a:t>
            </a:r>
            <a:r>
              <a:rPr lang="en-US" sz="2400" dirty="0">
                <a:cs typeface="Arial" pitchFamily="34" charset="0"/>
              </a:rPr>
              <a:t> the year 2011-12</a:t>
            </a:r>
          </a:p>
          <a:p>
            <a:pPr>
              <a:lnSpc>
                <a:spcPct val="90000"/>
              </a:lnSpc>
              <a:spcBef>
                <a:spcPct val="20000"/>
              </a:spcBef>
              <a:buClr>
                <a:schemeClr val="hlink"/>
              </a:buClr>
              <a:buSzPct val="60000"/>
              <a:buFont typeface="Wingdings" pitchFamily="2" charset="2"/>
              <a:buNone/>
              <a:defRPr/>
            </a:pPr>
            <a:endParaRPr lang="en-US" sz="2400" dirty="0">
              <a:effectLst>
                <a:outerShdw blurRad="38100" dist="38100" dir="2700000" algn="tl">
                  <a:srgbClr val="04617B"/>
                </a:outerShdw>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Irrigation System</a:t>
            </a:r>
            <a:endParaRPr lang="en-US" dirty="0"/>
          </a:p>
        </p:txBody>
      </p:sp>
      <p:sp>
        <p:nvSpPr>
          <p:cNvPr id="5" name="Content Placeholder 4"/>
          <p:cNvSpPr>
            <a:spLocks noGrp="1"/>
          </p:cNvSpPr>
          <p:nvPr>
            <p:ph idx="1"/>
          </p:nvPr>
        </p:nvSpPr>
        <p:spPr/>
        <p:txBody>
          <a:bodyPr>
            <a:normAutofit lnSpcReduction="10000"/>
          </a:bodyPr>
          <a:lstStyle/>
          <a:p>
            <a:r>
              <a:rPr lang="en-US" dirty="0" smtClean="0"/>
              <a:t>Irrigation system is not something new</a:t>
            </a:r>
          </a:p>
          <a:p>
            <a:r>
              <a:rPr lang="en-US" dirty="0" smtClean="0"/>
              <a:t>Since olden times, people have devised methods to water their fields.</a:t>
            </a:r>
          </a:p>
          <a:p>
            <a:r>
              <a:rPr lang="en-US" dirty="0" smtClean="0"/>
              <a:t>Some traditional methods of irrigation are;</a:t>
            </a:r>
          </a:p>
          <a:p>
            <a:r>
              <a:rPr lang="en-US" dirty="0" err="1" smtClean="0"/>
              <a:t>Shaduf</a:t>
            </a:r>
            <a:endParaRPr lang="en-US" dirty="0" smtClean="0"/>
          </a:p>
          <a:p>
            <a:r>
              <a:rPr lang="en-US" dirty="0" err="1" smtClean="0"/>
              <a:t>Charsa</a:t>
            </a:r>
            <a:endParaRPr lang="en-US" dirty="0" smtClean="0"/>
          </a:p>
          <a:p>
            <a:r>
              <a:rPr lang="en-US" dirty="0" smtClean="0"/>
              <a:t>Persian wheels</a:t>
            </a:r>
          </a:p>
          <a:p>
            <a:r>
              <a:rPr lang="en-US" dirty="0" err="1" smtClean="0"/>
              <a:t>Karez</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atin typeface="Times New Roman" pitchFamily="18" charset="0"/>
              </a:rPr>
              <a:t>Types of Irrigation System</a:t>
            </a:r>
          </a:p>
        </p:txBody>
      </p:sp>
      <p:sp>
        <p:nvSpPr>
          <p:cNvPr id="4099" name="Rectangle 3"/>
          <p:cNvSpPr>
            <a:spLocks noGrp="1" noChangeArrowheads="1"/>
          </p:cNvSpPr>
          <p:nvPr>
            <p:ph type="body" idx="1"/>
          </p:nvPr>
        </p:nvSpPr>
        <p:spPr/>
        <p:txBody>
          <a:bodyPr/>
          <a:lstStyle/>
          <a:p>
            <a:r>
              <a:rPr lang="en-US">
                <a:latin typeface="Times New Roman" pitchFamily="18" charset="0"/>
              </a:rPr>
              <a:t>There are 2 types of irrigation  system </a:t>
            </a:r>
          </a:p>
          <a:p>
            <a:r>
              <a:rPr lang="en-US">
                <a:latin typeface="Times New Roman" pitchFamily="18" charset="0"/>
              </a:rPr>
              <a:t>Old irrigation  system </a:t>
            </a:r>
          </a:p>
          <a:p>
            <a:r>
              <a:rPr lang="en-US">
                <a:latin typeface="Times New Roman" pitchFamily="18" charset="0"/>
              </a:rPr>
              <a:t>New irrigation  system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1227</Words>
  <Application>Microsoft Office PowerPoint</Application>
  <PresentationFormat>On-screen Show (4:3)</PresentationFormat>
  <Paragraphs>230</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  MUHAMMAD SAQIB  2008-ag-2004 B.Sc. (Hons.)   DEPARTMENT OF AGRONOMY UNIVERSITY OF AGRICULTURE, FAISALABAD </vt:lpstr>
      <vt:lpstr>CANAL IRRIGATION SYSTEM OF PAKISTAN</vt:lpstr>
      <vt:lpstr>Road Map </vt:lpstr>
      <vt:lpstr>Slide 5</vt:lpstr>
      <vt:lpstr>Irrigation</vt:lpstr>
      <vt:lpstr>Slide 7</vt:lpstr>
      <vt:lpstr>Irrigation System</vt:lpstr>
      <vt:lpstr>Types of Irrigation System</vt:lpstr>
      <vt:lpstr>Old Irrigation  system </vt:lpstr>
      <vt:lpstr>Shaduf</vt:lpstr>
      <vt:lpstr>Charsa</vt:lpstr>
      <vt:lpstr>Persian Wheel</vt:lpstr>
      <vt:lpstr>Karez</vt:lpstr>
      <vt:lpstr>Slide 15</vt:lpstr>
      <vt:lpstr>Karez</vt:lpstr>
      <vt:lpstr>New Irrigation System</vt:lpstr>
      <vt:lpstr>New Irrigation System </vt:lpstr>
      <vt:lpstr>Slide 19</vt:lpstr>
      <vt:lpstr>Slide 20</vt:lpstr>
      <vt:lpstr>Slide 21</vt:lpstr>
      <vt:lpstr>Canals </vt:lpstr>
      <vt:lpstr>    </vt:lpstr>
      <vt:lpstr>Types of Canals</vt:lpstr>
      <vt:lpstr>Slide 25</vt:lpstr>
      <vt:lpstr>Large-Scale Canals</vt:lpstr>
      <vt:lpstr>Slide 27</vt:lpstr>
      <vt:lpstr>Canal on upper Indus Tributaries</vt:lpstr>
      <vt:lpstr>Canal of River Ravi</vt:lpstr>
      <vt:lpstr>Canal of River Chenab</vt:lpstr>
      <vt:lpstr>Canal of River Jehlum</vt:lpstr>
      <vt:lpstr>Slide 32</vt:lpstr>
      <vt:lpstr> Canal Irrigation System on River Indus</vt:lpstr>
      <vt:lpstr>Slide 34</vt:lpstr>
      <vt:lpstr>Irrigation System West of Indus</vt:lpstr>
      <vt:lpstr>Link canals under Indus Water Treaty</vt:lpstr>
      <vt:lpstr>Slide 37</vt:lpstr>
      <vt:lpstr>Punjab</vt:lpstr>
      <vt:lpstr>Sindh</vt:lpstr>
      <vt:lpstr>NWFP</vt:lpstr>
      <vt:lpstr>Baluchistan</vt:lpstr>
      <vt:lpstr>Canal on upper Indus Tributaries</vt:lpstr>
      <vt:lpstr>Slide 43</vt:lpstr>
      <vt:lpstr>WAY FORWARD </vt:lpstr>
      <vt:lpstr>Slide 45</vt:lpstr>
      <vt:lpstr>Slide 46</vt:lpstr>
      <vt:lpstr>Slide 47</vt:lpstr>
    </vt:vector>
  </TitlesOfParts>
  <Company>asdgf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Zubair Sultan</dc:creator>
  <cp:lastModifiedBy>Zubair Sultan</cp:lastModifiedBy>
  <cp:revision>14</cp:revision>
  <dcterms:created xsi:type="dcterms:W3CDTF">2012-02-07T05:30:59Z</dcterms:created>
  <dcterms:modified xsi:type="dcterms:W3CDTF">2012-02-07T06:58:44Z</dcterms:modified>
</cp:coreProperties>
</file>