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notesMasterIdLst>
    <p:notesMasterId r:id="rId40"/>
  </p:notesMasterIdLst>
  <p:sldIdLst>
    <p:sldId id="280" r:id="rId2"/>
    <p:sldId id="302" r:id="rId3"/>
    <p:sldId id="303" r:id="rId4"/>
    <p:sldId id="281" r:id="rId5"/>
    <p:sldId id="301" r:id="rId6"/>
    <p:sldId id="256" r:id="rId7"/>
    <p:sldId id="257" r:id="rId8"/>
    <p:sldId id="269" r:id="rId9"/>
    <p:sldId id="270" r:id="rId10"/>
    <p:sldId id="271" r:id="rId11"/>
    <p:sldId id="263" r:id="rId12"/>
    <p:sldId id="264" r:id="rId13"/>
    <p:sldId id="265" r:id="rId14"/>
    <p:sldId id="266" r:id="rId15"/>
    <p:sldId id="258" r:id="rId16"/>
    <p:sldId id="268" r:id="rId17"/>
    <p:sldId id="267" r:id="rId18"/>
    <p:sldId id="259" r:id="rId19"/>
    <p:sldId id="260" r:id="rId20"/>
    <p:sldId id="272" r:id="rId21"/>
    <p:sldId id="288" r:id="rId22"/>
    <p:sldId id="292" r:id="rId23"/>
    <p:sldId id="293" r:id="rId24"/>
    <p:sldId id="294" r:id="rId25"/>
    <p:sldId id="295" r:id="rId26"/>
    <p:sldId id="296" r:id="rId27"/>
    <p:sldId id="297" r:id="rId28"/>
    <p:sldId id="298" r:id="rId29"/>
    <p:sldId id="262" r:id="rId30"/>
    <p:sldId id="282" r:id="rId31"/>
    <p:sldId id="283" r:id="rId32"/>
    <p:sldId id="284" r:id="rId33"/>
    <p:sldId id="285" r:id="rId34"/>
    <p:sldId id="286" r:id="rId35"/>
    <p:sldId id="287" r:id="rId36"/>
    <p:sldId id="299" r:id="rId37"/>
    <p:sldId id="276" r:id="rId38"/>
    <p:sldId id="304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B9CA4-AC70-4704-9149-EF8E63EBFD75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F6849-5CE1-4D9A-B11C-0C852CBAFF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F6849-5CE1-4D9A-B11C-0C852CBAFF4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33C78C-25F8-4831-AF8A-AD640D6F9014}" type="slidenum">
              <a:rPr lang="en-US"/>
              <a:pPr/>
              <a:t>37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16A7B-DE25-4B45-B98C-0368D72F0D17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97E1-BF67-41D0-9561-C1727957CD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16A7B-DE25-4B45-B98C-0368D72F0D17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97E1-BF67-41D0-9561-C1727957CD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16A7B-DE25-4B45-B98C-0368D72F0D17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97E1-BF67-41D0-9561-C1727957CD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046307" y="214313"/>
            <a:ext cx="7094682" cy="591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B3A80-D18E-416C-8BD7-6AE581514F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16A7B-DE25-4B45-B98C-0368D72F0D17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97E1-BF67-41D0-9561-C1727957CD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16A7B-DE25-4B45-B98C-0368D72F0D17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97E1-BF67-41D0-9561-C1727957CD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16A7B-DE25-4B45-B98C-0368D72F0D17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97E1-BF67-41D0-9561-C1727957CD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16A7B-DE25-4B45-B98C-0368D72F0D17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97E1-BF67-41D0-9561-C1727957CD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16A7B-DE25-4B45-B98C-0368D72F0D17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97E1-BF67-41D0-9561-C1727957CD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16A7B-DE25-4B45-B98C-0368D72F0D17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97E1-BF67-41D0-9561-C1727957CD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16A7B-DE25-4B45-B98C-0368D72F0D17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97E1-BF67-41D0-9561-C1727957CD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16A7B-DE25-4B45-B98C-0368D72F0D17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F9197E1-BF67-41D0-9561-C1727957CD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A16A7B-DE25-4B45-B98C-0368D72F0D17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F9197E1-BF67-41D0-9561-C1727957CD0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bismaillah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023" y="533400"/>
            <a:ext cx="6401955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 descr="bismaillah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3423" y="609600"/>
            <a:ext cx="6401955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Aquatic weeds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err="1" smtClean="0"/>
              <a:t>Hydrilla</a:t>
            </a:r>
            <a:r>
              <a:rPr lang="en-US" dirty="0" smtClean="0"/>
              <a:t>                                              Water  lettuce</a:t>
            </a:r>
            <a:endParaRPr lang="en-US" dirty="0"/>
          </a:p>
        </p:txBody>
      </p:sp>
      <p:pic>
        <p:nvPicPr>
          <p:cNvPr id="4" name="Picture 3" descr="hydrill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905000"/>
            <a:ext cx="3733800" cy="2752725"/>
          </a:xfrm>
          <a:prstGeom prst="rect">
            <a:avLst/>
          </a:prstGeom>
        </p:spPr>
      </p:pic>
      <p:pic>
        <p:nvPicPr>
          <p:cNvPr id="5" name="Picture 4" descr="water vlettuce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1676400"/>
            <a:ext cx="3886200" cy="30249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by life span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Annuals</a:t>
            </a:r>
          </a:p>
          <a:p>
            <a:pPr>
              <a:buNone/>
            </a:pPr>
            <a:r>
              <a:rPr lang="en-US" dirty="0" smtClean="0"/>
              <a:t>		These  weeds complete their life cycle in one growing season</a:t>
            </a:r>
          </a:p>
          <a:p>
            <a:r>
              <a:rPr lang="en-US" sz="3200" b="1" dirty="0" smtClean="0">
                <a:solidFill>
                  <a:srgbClr val="7030A0"/>
                </a:solidFill>
              </a:rPr>
              <a:t>Biennials</a:t>
            </a:r>
          </a:p>
          <a:p>
            <a:pPr>
              <a:buNone/>
            </a:pPr>
            <a:r>
              <a:rPr lang="en-US" dirty="0" smtClean="0"/>
              <a:t>   		These  complete their life cycle in two growing seasons Seeds germinate  in the spring , summer , or fall of first year , and plants over winter  as a basal rosette of leaves with storage roots</a:t>
            </a:r>
          </a:p>
          <a:p>
            <a:r>
              <a:rPr lang="en-US" sz="3200" b="1" dirty="0" smtClean="0">
                <a:solidFill>
                  <a:srgbClr val="7030A0"/>
                </a:solidFill>
              </a:rPr>
              <a:t>Perennials</a:t>
            </a:r>
          </a:p>
          <a:p>
            <a:pPr>
              <a:buNone/>
            </a:pPr>
            <a:r>
              <a:rPr lang="en-US" dirty="0" smtClean="0"/>
              <a:t>	These complete their life cycle in more than two years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28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                                                                        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Crab  grass                                life cycle</a:t>
            </a:r>
          </a:p>
          <a:p>
            <a:endParaRPr lang="en-US" dirty="0" smtClean="0"/>
          </a:p>
          <a:p>
            <a:pPr>
              <a:buNone/>
            </a:pPr>
            <a:r>
              <a:rPr lang="en-US" sz="3200" b="1" dirty="0" smtClean="0"/>
              <a:t>                                           </a:t>
            </a:r>
            <a:r>
              <a:rPr lang="en-US" sz="3200" b="1" dirty="0" smtClean="0">
                <a:solidFill>
                  <a:srgbClr val="7030A0"/>
                </a:solidFill>
              </a:rPr>
              <a:t>Annual Weeds</a:t>
            </a:r>
            <a:endParaRPr lang="en-US" sz="3200" b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Red clove</a:t>
            </a:r>
          </a:p>
        </p:txBody>
      </p:sp>
      <p:pic>
        <p:nvPicPr>
          <p:cNvPr id="11" name="Picture 10" descr="crab gras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457200"/>
            <a:ext cx="3962400" cy="2286000"/>
          </a:xfrm>
          <a:prstGeom prst="rect">
            <a:avLst/>
          </a:prstGeom>
        </p:spPr>
      </p:pic>
      <p:pic>
        <p:nvPicPr>
          <p:cNvPr id="12" name="Picture 11" descr="images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8200" y="533400"/>
            <a:ext cx="4495800" cy="2209801"/>
          </a:xfrm>
          <a:prstGeom prst="rect">
            <a:avLst/>
          </a:prstGeom>
        </p:spPr>
      </p:pic>
      <p:pic>
        <p:nvPicPr>
          <p:cNvPr id="13" name="Picture 12" descr="red clover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0" y="3352800"/>
            <a:ext cx="3200400" cy="25146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Biennials Weeds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Bitter Cress                            Common Mellow</a:t>
            </a:r>
            <a:endParaRPr lang="en-US" dirty="0"/>
          </a:p>
        </p:txBody>
      </p:sp>
      <p:pic>
        <p:nvPicPr>
          <p:cNvPr id="6" name="Picture 5" descr="bitter cres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295400"/>
            <a:ext cx="4343400" cy="3810000"/>
          </a:xfrm>
          <a:prstGeom prst="rect">
            <a:avLst/>
          </a:prstGeom>
        </p:spPr>
      </p:pic>
      <p:pic>
        <p:nvPicPr>
          <p:cNvPr id="7" name="Picture 6" descr="images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1295400"/>
            <a:ext cx="40386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868362"/>
          </a:xfrm>
        </p:spPr>
        <p:txBody>
          <a:bodyPr/>
          <a:lstStyle/>
          <a:p>
            <a:r>
              <a:rPr lang="en-US" dirty="0" smtClean="0"/>
              <a:t>Perennials Weeds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Fox Tail                                Dandelion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       Wild Violet</a:t>
            </a:r>
            <a:endParaRPr lang="en-US" dirty="0"/>
          </a:p>
        </p:txBody>
      </p:sp>
      <p:pic>
        <p:nvPicPr>
          <p:cNvPr id="4" name="Picture 3" descr="fox tail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838200"/>
            <a:ext cx="3429000" cy="2209800"/>
          </a:xfrm>
          <a:prstGeom prst="rect">
            <a:avLst/>
          </a:prstGeom>
        </p:spPr>
      </p:pic>
      <p:pic>
        <p:nvPicPr>
          <p:cNvPr id="5" name="Picture 4" descr="index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914400"/>
            <a:ext cx="3429000" cy="2209800"/>
          </a:xfrm>
          <a:prstGeom prst="rect">
            <a:avLst/>
          </a:prstGeom>
        </p:spPr>
      </p:pic>
      <p:pic>
        <p:nvPicPr>
          <p:cNvPr id="6" name="Picture 5" descr="wild violet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3810000"/>
            <a:ext cx="4191000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Classification by morphology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Grasses</a:t>
            </a:r>
          </a:p>
          <a:p>
            <a:pPr>
              <a:buNone/>
            </a:pPr>
            <a:r>
              <a:rPr lang="en-US" dirty="0" smtClean="0"/>
              <a:t>These weeds belong to the  </a:t>
            </a:r>
            <a:r>
              <a:rPr lang="en-US" dirty="0" err="1" smtClean="0"/>
              <a:t>Poaceae</a:t>
            </a:r>
            <a:r>
              <a:rPr lang="en-US" dirty="0" smtClean="0"/>
              <a:t> Family and have hollow stem with nods and  internodes.</a:t>
            </a:r>
          </a:p>
          <a:p>
            <a:r>
              <a:rPr lang="en-US" sz="3200" b="1" dirty="0" smtClean="0">
                <a:solidFill>
                  <a:srgbClr val="7030A0"/>
                </a:solidFill>
              </a:rPr>
              <a:t>Broad</a:t>
            </a: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rgbClr val="7030A0"/>
                </a:solidFill>
              </a:rPr>
              <a:t>leaves</a:t>
            </a:r>
          </a:p>
          <a:p>
            <a:pPr>
              <a:buNone/>
            </a:pPr>
            <a:r>
              <a:rPr lang="en-US" dirty="0" smtClean="0"/>
              <a:t>These have broad expanded leaves and include most of the flora belonging to different families.</a:t>
            </a:r>
          </a:p>
          <a:p>
            <a:r>
              <a:rPr lang="en-US" sz="3200" b="1" dirty="0" smtClean="0">
                <a:solidFill>
                  <a:srgbClr val="7030A0"/>
                </a:solidFill>
              </a:rPr>
              <a:t>Sedges</a:t>
            </a:r>
          </a:p>
          <a:p>
            <a:pPr>
              <a:buNone/>
            </a:pPr>
            <a:r>
              <a:rPr lang="en-US" dirty="0" smtClean="0"/>
              <a:t>These have thick triangular stems and belong to Cyperaceous family.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/>
          <a:lstStyle/>
          <a:p>
            <a:r>
              <a:rPr lang="en-US" dirty="0" smtClean="0"/>
              <a:t>Grasses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70916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Bermuda  grass                                </a:t>
            </a:r>
          </a:p>
          <a:p>
            <a:pPr>
              <a:buNone/>
            </a:pPr>
            <a:r>
              <a:rPr lang="en-US" dirty="0" smtClean="0"/>
              <a:t>                                                         Red clover                  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   Crab grass</a:t>
            </a:r>
            <a:endParaRPr lang="en-US" dirty="0"/>
          </a:p>
        </p:txBody>
      </p:sp>
      <p:pic>
        <p:nvPicPr>
          <p:cNvPr id="4" name="Picture 3" descr="bermud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99" y="1142999"/>
            <a:ext cx="3733801" cy="1905001"/>
          </a:xfrm>
          <a:prstGeom prst="rect">
            <a:avLst/>
          </a:prstGeom>
        </p:spPr>
      </p:pic>
      <p:pic>
        <p:nvPicPr>
          <p:cNvPr id="6" name="Picture 5" descr="red clover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914401"/>
            <a:ext cx="3810000" cy="2667000"/>
          </a:xfrm>
          <a:prstGeom prst="rect">
            <a:avLst/>
          </a:prstGeom>
        </p:spPr>
      </p:pic>
      <p:pic>
        <p:nvPicPr>
          <p:cNvPr id="7" name="Picture 6" descr="crab gras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758" y="4114801"/>
            <a:ext cx="4252842" cy="26413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Botanical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Monocots</a:t>
            </a:r>
          </a:p>
          <a:p>
            <a:pPr>
              <a:buNone/>
            </a:pPr>
            <a:r>
              <a:rPr lang="en-US" dirty="0" smtClean="0"/>
              <a:t>These have one cotyledon and parallel leaf venation.</a:t>
            </a:r>
          </a:p>
          <a:p>
            <a:r>
              <a:rPr lang="en-US" sz="3200" b="1" dirty="0" err="1" smtClean="0">
                <a:solidFill>
                  <a:srgbClr val="7030A0"/>
                </a:solidFill>
              </a:rPr>
              <a:t>Dicots</a:t>
            </a:r>
            <a:endParaRPr lang="en-US" sz="32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dirty="0" smtClean="0"/>
              <a:t>These have two cotyledons and reticulate venation.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Weed-crop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6636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Critical period of competition</a:t>
            </a:r>
          </a:p>
          <a:p>
            <a:r>
              <a:rPr lang="en-US" dirty="0" smtClean="0"/>
              <a:t>Critical Threshold  Level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7030A0"/>
                </a:solidFill>
              </a:rPr>
              <a:t>              Components of competition</a:t>
            </a:r>
          </a:p>
          <a:p>
            <a:r>
              <a:rPr lang="en-US" dirty="0" smtClean="0"/>
              <a:t>Competition for nutrients</a:t>
            </a:r>
          </a:p>
          <a:p>
            <a:r>
              <a:rPr lang="en-US" dirty="0" smtClean="0"/>
              <a:t>Competition for moisture</a:t>
            </a:r>
          </a:p>
          <a:p>
            <a:r>
              <a:rPr lang="en-US" dirty="0" smtClean="0"/>
              <a:t>Competition for light</a:t>
            </a:r>
          </a:p>
          <a:p>
            <a:r>
              <a:rPr lang="en-US" dirty="0" smtClean="0"/>
              <a:t>Competition for carbon dioxide</a:t>
            </a:r>
          </a:p>
          <a:p>
            <a:r>
              <a:rPr lang="en-US" dirty="0" smtClean="0"/>
              <a:t>Competition for oxygen</a:t>
            </a:r>
          </a:p>
          <a:p>
            <a:r>
              <a:rPr lang="en-US" dirty="0" smtClean="0"/>
              <a:t>Competition for space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of weed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7030A0"/>
                </a:solidFill>
              </a:rPr>
              <a:t>			Preventive methods</a:t>
            </a:r>
          </a:p>
          <a:p>
            <a:r>
              <a:rPr lang="en-US" dirty="0" smtClean="0"/>
              <a:t>Use of clean seed</a:t>
            </a:r>
          </a:p>
          <a:p>
            <a:r>
              <a:rPr lang="en-US" dirty="0" smtClean="0"/>
              <a:t>Use of clean farm implement</a:t>
            </a:r>
          </a:p>
          <a:p>
            <a:r>
              <a:rPr lang="en-US" dirty="0" smtClean="0"/>
              <a:t>Clean water courses</a:t>
            </a:r>
          </a:p>
          <a:p>
            <a:r>
              <a:rPr lang="en-US" dirty="0" smtClean="0"/>
              <a:t>Control  grazing of animals</a:t>
            </a:r>
          </a:p>
          <a:p>
            <a:r>
              <a:rPr lang="en-US" dirty="0" smtClean="0"/>
              <a:t>Ensure FYM and other soil material are weed free</a:t>
            </a:r>
          </a:p>
          <a:p>
            <a:r>
              <a:rPr lang="en-US" dirty="0" smtClean="0"/>
              <a:t>Prevent the formation of weed seeds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algn="ctr"/>
            <a:endParaRPr lang="en-US" sz="5400" dirty="0" smtClean="0"/>
          </a:p>
          <a:p>
            <a:pPr algn="ctr"/>
            <a:endParaRPr lang="en-US" sz="5400" dirty="0" smtClean="0"/>
          </a:p>
          <a:p>
            <a:pPr algn="ctr"/>
            <a:r>
              <a:rPr lang="en-US" sz="5400" dirty="0" smtClean="0"/>
              <a:t>NASIR IQBAL </a:t>
            </a:r>
          </a:p>
          <a:p>
            <a:pPr algn="ctr"/>
            <a:r>
              <a:rPr lang="en-US" sz="5400" dirty="0" smtClean="0"/>
              <a:t>2008-ag-2469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7030A0"/>
                </a:solidFill>
              </a:rPr>
              <a:t>Allelopathy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phenomenon involves the release into the environment of certain chemicals from plants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allelo pathy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743200"/>
            <a:ext cx="3886200" cy="3810000"/>
          </a:xfrm>
          <a:prstGeom prst="rect">
            <a:avLst/>
          </a:prstGeom>
        </p:spPr>
      </p:pic>
      <p:pic>
        <p:nvPicPr>
          <p:cNvPr id="5" name="Picture 4" descr="Rye allelo pathy on celerycropped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819400"/>
            <a:ext cx="4267200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weed control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It includes using method of crop production that enhance the capacity of crop to compete with weeds</a:t>
            </a:r>
          </a:p>
          <a:p>
            <a:r>
              <a:rPr lang="en-US" sz="3200" dirty="0" smtClean="0"/>
              <a:t>Some important culture practices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Field preparation</a:t>
            </a:r>
          </a:p>
          <a:p>
            <a:endParaRPr lang="en-US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362200"/>
            <a:ext cx="8686800" cy="419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Plant density</a:t>
            </a:r>
            <a:endParaRPr lang="en-US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362200"/>
            <a:ext cx="8534400" cy="434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Mulching</a:t>
            </a:r>
            <a:endParaRPr lang="en-US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362200"/>
            <a:ext cx="8382000" cy="426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Soil </a:t>
            </a:r>
            <a:r>
              <a:rPr lang="en-US" dirty="0" err="1" smtClean="0"/>
              <a:t>solarization</a:t>
            </a:r>
            <a:endParaRPr lang="en-US" dirty="0"/>
          </a:p>
        </p:txBody>
      </p:sp>
      <p:pic>
        <p:nvPicPr>
          <p:cNvPr id="4" name="Picture 3" descr="i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438400"/>
            <a:ext cx="8458200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Blind tillage</a:t>
            </a:r>
          </a:p>
          <a:p>
            <a:endParaRPr lang="en-US" dirty="0"/>
          </a:p>
        </p:txBody>
      </p:sp>
      <p:pic>
        <p:nvPicPr>
          <p:cNvPr id="4" name="Picture 3" descr="i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362200"/>
            <a:ext cx="8458200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Fertilization</a:t>
            </a:r>
            <a:endParaRPr lang="en-US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438400"/>
            <a:ext cx="8686800" cy="419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Crop rotation and intercropping</a:t>
            </a:r>
            <a:endParaRPr lang="en-US" dirty="0"/>
          </a:p>
        </p:txBody>
      </p:sp>
      <p:pic>
        <p:nvPicPr>
          <p:cNvPr id="5" name="Picture 4" descr="image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438400"/>
            <a:ext cx="8686800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sz="4000" dirty="0" smtClean="0"/>
              <a:t>Mechanical Method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This method involves the use of implements such as bar harrows,  </a:t>
            </a:r>
            <a:r>
              <a:rPr lang="en-US" sz="3200" dirty="0" err="1" smtClean="0"/>
              <a:t>weeders</a:t>
            </a:r>
            <a:r>
              <a:rPr lang="en-US" sz="3200" dirty="0" smtClean="0"/>
              <a:t> and cultivators driven by animals or engine.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algn="ctr">
              <a:buNone/>
            </a:pPr>
            <a:r>
              <a:rPr lang="en-US" sz="4800" dirty="0" smtClean="0"/>
              <a:t>Topics</a:t>
            </a:r>
          </a:p>
          <a:p>
            <a:pPr>
              <a:buNone/>
            </a:pPr>
            <a:endParaRPr lang="en-US" dirty="0" smtClean="0"/>
          </a:p>
          <a:p>
            <a:r>
              <a:rPr lang="en-US" sz="3200" dirty="0" smtClean="0"/>
              <a:t>WEEDS</a:t>
            </a:r>
          </a:p>
          <a:p>
            <a:r>
              <a:rPr lang="en-US" sz="3200" dirty="0" smtClean="0"/>
              <a:t>TYPES OF WEEDS</a:t>
            </a:r>
          </a:p>
          <a:p>
            <a:r>
              <a:rPr lang="en-US" sz="3200" dirty="0" smtClean="0"/>
              <a:t>CONTROL OF WEEDS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Tillage</a:t>
            </a:r>
          </a:p>
          <a:p>
            <a:endParaRPr lang="en-US" dirty="0"/>
          </a:p>
        </p:txBody>
      </p:sp>
      <p:pic>
        <p:nvPicPr>
          <p:cNvPr id="6" name="Picture 5" descr="image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362200"/>
            <a:ext cx="7848600" cy="426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 weeding</a:t>
            </a:r>
          </a:p>
          <a:p>
            <a:endParaRPr lang="en-US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362200"/>
            <a:ext cx="3962400" cy="3581400"/>
          </a:xfrm>
          <a:prstGeom prst="rect">
            <a:avLst/>
          </a:prstGeom>
        </p:spPr>
      </p:pic>
      <p:pic>
        <p:nvPicPr>
          <p:cNvPr id="5" name="Picture 4" descr="image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2438400"/>
            <a:ext cx="4697016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Digging</a:t>
            </a:r>
          </a:p>
          <a:p>
            <a:endParaRPr lang="en-US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62200"/>
            <a:ext cx="4572000" cy="4495800"/>
          </a:xfrm>
          <a:prstGeom prst="rect">
            <a:avLst/>
          </a:prstGeom>
        </p:spPr>
      </p:pic>
      <p:pic>
        <p:nvPicPr>
          <p:cNvPr id="5" name="Picture 4" descr="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2362200"/>
            <a:ext cx="4495800" cy="434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Mowing and </a:t>
            </a:r>
            <a:r>
              <a:rPr lang="en-US" dirty="0" err="1" smtClean="0"/>
              <a:t>sikling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n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514600"/>
            <a:ext cx="8610600" cy="403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Flooding</a:t>
            </a:r>
          </a:p>
          <a:p>
            <a:endParaRPr lang="en-US" dirty="0"/>
          </a:p>
        </p:txBody>
      </p:sp>
      <p:pic>
        <p:nvPicPr>
          <p:cNvPr id="4" name="Picture 3" descr="index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38400"/>
            <a:ext cx="4572000" cy="4419600"/>
          </a:xfrm>
          <a:prstGeom prst="rect">
            <a:avLst/>
          </a:prstGeom>
        </p:spPr>
      </p:pic>
      <p:pic>
        <p:nvPicPr>
          <p:cNvPr id="5" name="Picture 4" descr="images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2514600"/>
            <a:ext cx="4495800" cy="434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Intercultivation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i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362200"/>
            <a:ext cx="8001000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control of weeds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referred as using of  herbicides for the control of weeds</a:t>
            </a:r>
            <a:endParaRPr lang="en-US" dirty="0"/>
          </a:p>
        </p:txBody>
      </p:sp>
      <p:pic>
        <p:nvPicPr>
          <p:cNvPr id="4" name="Picture 3" descr="index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743200"/>
            <a:ext cx="8458200" cy="388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77333" y="304800"/>
            <a:ext cx="7772400" cy="1143000"/>
          </a:xfrm>
        </p:spPr>
        <p:txBody>
          <a:bodyPr/>
          <a:lstStyle/>
          <a:p>
            <a:r>
              <a:rPr lang="en-US"/>
              <a:t>Herbicides are either: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idx="1"/>
          </p:nvPr>
        </p:nvSpPr>
        <p:spPr>
          <a:xfrm>
            <a:off x="677333" y="1524000"/>
            <a:ext cx="7772400" cy="4114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Reemergence: 	</a:t>
            </a:r>
            <a:r>
              <a:rPr lang="en-US" sz="2800" dirty="0" smtClean="0"/>
              <a:t>kill </a:t>
            </a:r>
            <a:r>
              <a:rPr lang="en-US" sz="2800" dirty="0"/>
              <a:t>weeds before they get started  </a:t>
            </a:r>
            <a:endParaRPr lang="en-US" sz="2800" dirty="0" smtClean="0"/>
          </a:p>
          <a:p>
            <a:endParaRPr lang="en-US" dirty="0"/>
          </a:p>
          <a:p>
            <a:r>
              <a:rPr lang="en-US" dirty="0" smtClean="0"/>
              <a:t>Post emergence:	 </a:t>
            </a:r>
            <a:r>
              <a:rPr lang="en-US" sz="2800" dirty="0"/>
              <a:t>kill existing weeds</a:t>
            </a:r>
          </a:p>
          <a:p>
            <a:endParaRPr lang="en-US" sz="2800" dirty="0"/>
          </a:p>
          <a:p>
            <a:r>
              <a:rPr lang="en-US" dirty="0"/>
              <a:t>Selective: </a:t>
            </a:r>
            <a:r>
              <a:rPr lang="en-US" dirty="0" smtClean="0"/>
              <a:t>		</a:t>
            </a:r>
            <a:r>
              <a:rPr lang="en-US" sz="2800" dirty="0" smtClean="0"/>
              <a:t>only </a:t>
            </a:r>
            <a:r>
              <a:rPr lang="en-US" sz="2800" dirty="0"/>
              <a:t>kill certain types of plants</a:t>
            </a:r>
            <a:r>
              <a:rPr lang="en-US" dirty="0"/>
              <a:t>  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Nonselective: </a:t>
            </a:r>
            <a:r>
              <a:rPr lang="en-US" dirty="0" smtClean="0"/>
              <a:t>	</a:t>
            </a:r>
            <a:r>
              <a:rPr lang="en-US" sz="2800" dirty="0" smtClean="0"/>
              <a:t>kill </a:t>
            </a:r>
            <a:r>
              <a:rPr lang="en-US" sz="2800" dirty="0"/>
              <a:t>all plants</a:t>
            </a:r>
          </a:p>
          <a:p>
            <a:endParaRPr lang="en-US" dirty="0"/>
          </a:p>
          <a:p>
            <a:r>
              <a:rPr lang="en-US" dirty="0"/>
              <a:t>Contact: </a:t>
            </a:r>
            <a:r>
              <a:rPr lang="en-US" dirty="0" smtClean="0"/>
              <a:t>		</a:t>
            </a:r>
            <a:r>
              <a:rPr lang="en-US" sz="2800" dirty="0" smtClean="0"/>
              <a:t>kill </a:t>
            </a:r>
            <a:r>
              <a:rPr lang="en-US" sz="2800" dirty="0"/>
              <a:t>only tissue they directly contact</a:t>
            </a:r>
            <a:r>
              <a:rPr lang="en-US" dirty="0"/>
              <a:t>  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Systemic: </a:t>
            </a:r>
            <a:r>
              <a:rPr lang="en-US" dirty="0" smtClean="0"/>
              <a:t>	</a:t>
            </a:r>
            <a:r>
              <a:rPr lang="en-US" sz="2800" dirty="0" smtClean="0"/>
              <a:t>move </a:t>
            </a:r>
            <a:r>
              <a:rPr lang="en-US" sz="2800" dirty="0"/>
              <a:t>to all tissues to kill the whole </a:t>
            </a:r>
            <a:r>
              <a:rPr lang="en-US" sz="2800" dirty="0" smtClean="0"/>
              <a:t>  plant</a:t>
            </a: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229600" cy="1828800"/>
          </a:xfrm>
        </p:spPr>
        <p:txBody>
          <a:bodyPr/>
          <a:lstStyle/>
          <a:p>
            <a:pPr algn="ctr"/>
            <a:r>
              <a:rPr lang="en-US" dirty="0" smtClean="0"/>
              <a:t>weed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981200"/>
            <a:ext cx="7930896" cy="4343400"/>
          </a:xfrm>
        </p:spPr>
        <p:txBody>
          <a:bodyPr>
            <a:normAutofit/>
          </a:bodyPr>
          <a:lstStyle/>
          <a:p>
            <a:pPr lvl="2" algn="l">
              <a:buClrTx/>
            </a:pPr>
            <a:r>
              <a:rPr lang="en-US" sz="3600" dirty="0" smtClean="0"/>
              <a:t>Weeds are </a:t>
            </a:r>
            <a:r>
              <a:rPr lang="en-US" sz="3600" b="1" dirty="0" smtClean="0"/>
              <a:t>unwanted </a:t>
            </a:r>
            <a:r>
              <a:rPr lang="en-US" sz="3600" dirty="0" smtClean="0"/>
              <a:t>plants that have  detrimental </a:t>
            </a:r>
            <a:r>
              <a:rPr lang="en-US" sz="3600" b="1" dirty="0" smtClean="0"/>
              <a:t>economic, ecological, or health  effects </a:t>
            </a:r>
            <a:r>
              <a:rPr lang="en-US" sz="3600" dirty="0" smtClean="0"/>
              <a:t>on the growth and yield of a crop.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weeds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Weeds reduce the quality and quantity of plant and animal products e.g. thorny weeds.</a:t>
            </a:r>
          </a:p>
          <a:p>
            <a:r>
              <a:rPr lang="en-US" dirty="0" smtClean="0"/>
              <a:t>Weeds harbor insects, pests and diseases</a:t>
            </a:r>
          </a:p>
          <a:p>
            <a:pPr lvl="0"/>
            <a:r>
              <a:rPr lang="en-US" dirty="0" smtClean="0"/>
              <a:t>Some weeds are parasites, either partially or totally, on crop plants.</a:t>
            </a:r>
          </a:p>
          <a:p>
            <a:pPr lvl="0"/>
            <a:r>
              <a:rPr lang="en-US" dirty="0" smtClean="0"/>
              <a:t>Weeds increase cost of labour and equipment.</a:t>
            </a:r>
          </a:p>
          <a:p>
            <a:pPr lvl="0"/>
            <a:r>
              <a:rPr lang="en-US" dirty="0" smtClean="0"/>
              <a:t>Weeds reduce the efficiency of farm equipment. Some weeds are poisonous and cause hazards to human beings and animals. </a:t>
            </a:r>
          </a:p>
          <a:p>
            <a:r>
              <a:rPr lang="en-US" dirty="0" smtClean="0"/>
              <a:t>Weeds reduce the carrying capacity of grazing lands and pastures.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229600" cy="1676400"/>
          </a:xfrm>
        </p:spPr>
        <p:txBody>
          <a:bodyPr/>
          <a:lstStyle/>
          <a:p>
            <a:r>
              <a:rPr lang="en-US" dirty="0" smtClean="0"/>
              <a:t>Classification of weeds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00200"/>
            <a:ext cx="8534400" cy="525780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14400" b="1" dirty="0" smtClean="0">
                <a:solidFill>
                  <a:srgbClr val="7030A0"/>
                </a:solidFill>
              </a:rPr>
              <a:t>Classification by growth pattern</a:t>
            </a:r>
          </a:p>
          <a:p>
            <a:pPr algn="l"/>
            <a:r>
              <a:rPr lang="en-US" sz="14400" b="1" dirty="0" smtClean="0">
                <a:solidFill>
                  <a:srgbClr val="7030A0"/>
                </a:solidFill>
              </a:rPr>
              <a:t>1 Vines</a:t>
            </a:r>
          </a:p>
          <a:p>
            <a:pPr algn="l"/>
            <a:r>
              <a:rPr lang="en-US" sz="9600" dirty="0" smtClean="0"/>
              <a:t>Vines are plants which have tender stems and require some support for upward growth</a:t>
            </a:r>
          </a:p>
          <a:p>
            <a:pPr algn="l"/>
            <a:r>
              <a:rPr lang="en-US" sz="14400" b="1" dirty="0" smtClean="0">
                <a:solidFill>
                  <a:srgbClr val="7030A0"/>
                </a:solidFill>
              </a:rPr>
              <a:t>2 Herbs</a:t>
            </a:r>
          </a:p>
          <a:p>
            <a:pPr algn="l"/>
            <a:r>
              <a:rPr lang="en-US" sz="9600" dirty="0" smtClean="0"/>
              <a:t>Herbs are plants of small to medium height and canopy</a:t>
            </a:r>
            <a:endParaRPr lang="en-US" sz="9600" dirty="0"/>
          </a:p>
          <a:p>
            <a:pPr algn="l"/>
            <a:r>
              <a:rPr lang="en-US" sz="9600" b="1" dirty="0" smtClean="0">
                <a:solidFill>
                  <a:srgbClr val="7030A0"/>
                </a:solidFill>
              </a:rPr>
              <a:t>3 Shrubs</a:t>
            </a:r>
          </a:p>
          <a:p>
            <a:pPr algn="l"/>
            <a:r>
              <a:rPr lang="en-US" sz="9600" dirty="0" smtClean="0"/>
              <a:t>Shrubs are bushy plants with medium to tall height and canopy</a:t>
            </a:r>
          </a:p>
          <a:p>
            <a:pPr algn="l"/>
            <a:r>
              <a:rPr lang="en-US" sz="9600" b="1" dirty="0" smtClean="0">
                <a:solidFill>
                  <a:srgbClr val="7030A0"/>
                </a:solidFill>
              </a:rPr>
              <a:t>4 </a:t>
            </a:r>
            <a:r>
              <a:rPr lang="en-US" sz="14400" b="1" dirty="0" smtClean="0">
                <a:solidFill>
                  <a:srgbClr val="7030A0"/>
                </a:solidFill>
              </a:rPr>
              <a:t>Trees</a:t>
            </a:r>
          </a:p>
          <a:p>
            <a:pPr algn="l"/>
            <a:r>
              <a:rPr lang="en-US" sz="9600" dirty="0" smtClean="0"/>
              <a:t>Trees are plants with a large canopy</a:t>
            </a:r>
          </a:p>
          <a:p>
            <a:pPr algn="l"/>
            <a:endParaRPr lang="en-US" dirty="0"/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Classification by habit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Terrestrial</a:t>
            </a:r>
          </a:p>
          <a:p>
            <a:pPr>
              <a:buNone/>
            </a:pPr>
            <a:r>
              <a:rPr lang="en-US" dirty="0" smtClean="0"/>
              <a:t>These are weeds which grow on the surface of soil. They have their roots in soil and take nutrient from it.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 Epiphytic</a:t>
            </a:r>
          </a:p>
          <a:p>
            <a:pPr>
              <a:buNone/>
            </a:pPr>
            <a:r>
              <a:rPr lang="en-US" dirty="0" smtClean="0"/>
              <a:t>These weeds grow on the trunks of trees , which provide them a substratum to grow on.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Aquatic  </a:t>
            </a:r>
          </a:p>
          <a:p>
            <a:pPr>
              <a:buNone/>
            </a:pPr>
            <a:r>
              <a:rPr lang="en-US" dirty="0" smtClean="0"/>
              <a:t>These weeds grow in water and can only live in aquatic environment.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Terrestrial weeds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Toadflax                                            Bhulthistle</a:t>
            </a:r>
            <a:endParaRPr lang="en-US" dirty="0"/>
          </a:p>
        </p:txBody>
      </p:sp>
      <p:pic>
        <p:nvPicPr>
          <p:cNvPr id="4" name="Picture 3" descr="t2 toadflax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828800"/>
            <a:ext cx="3810000" cy="2819400"/>
          </a:xfrm>
          <a:prstGeom prst="rect">
            <a:avLst/>
          </a:prstGeom>
        </p:spPr>
      </p:pic>
      <p:pic>
        <p:nvPicPr>
          <p:cNvPr id="5" name="Picture 4" descr="terestrial 1 bullthistle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1371600"/>
            <a:ext cx="3886200" cy="33059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Epiphytic weeds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Psilotum nudum                       Phlagmarian</a:t>
            </a:r>
            <a:endParaRPr lang="en-US" dirty="0"/>
          </a:p>
        </p:txBody>
      </p:sp>
      <p:pic>
        <p:nvPicPr>
          <p:cNvPr id="4" name="Picture 3" descr="e2 psilotum nudum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905000"/>
            <a:ext cx="4038600" cy="3200400"/>
          </a:xfrm>
          <a:prstGeom prst="rect">
            <a:avLst/>
          </a:prstGeom>
        </p:spPr>
      </p:pic>
      <p:pic>
        <p:nvPicPr>
          <p:cNvPr id="5" name="Picture 4" descr="phlagmarian     e3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1524000"/>
            <a:ext cx="4038600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281</TotalTime>
  <Words>501</Words>
  <Application>Microsoft Office PowerPoint</Application>
  <PresentationFormat>On-screen Show (4:3)</PresentationFormat>
  <Paragraphs>180</Paragraphs>
  <Slides>38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Flow</vt:lpstr>
      <vt:lpstr>Slide 1</vt:lpstr>
      <vt:lpstr>Slide 2</vt:lpstr>
      <vt:lpstr>Slide 3</vt:lpstr>
      <vt:lpstr>weed</vt:lpstr>
      <vt:lpstr>Characteristics of weeds</vt:lpstr>
      <vt:lpstr>Classification of weeds</vt:lpstr>
      <vt:lpstr>Classification by habit  </vt:lpstr>
      <vt:lpstr>Terrestrial weeds</vt:lpstr>
      <vt:lpstr>Epiphytic weeds</vt:lpstr>
      <vt:lpstr>Aquatic weeds</vt:lpstr>
      <vt:lpstr>Classification by life span</vt:lpstr>
      <vt:lpstr>Slide 12</vt:lpstr>
      <vt:lpstr>Biennials Weeds</vt:lpstr>
      <vt:lpstr>Perennials Weeds</vt:lpstr>
      <vt:lpstr>Classification by morphology </vt:lpstr>
      <vt:lpstr>Grasses</vt:lpstr>
      <vt:lpstr>Botanical Classification</vt:lpstr>
      <vt:lpstr>Weed-crop competition</vt:lpstr>
      <vt:lpstr>Methods of weed control</vt:lpstr>
      <vt:lpstr>Allelopathy </vt:lpstr>
      <vt:lpstr>Cultural weed control 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   Mechanical Method</vt:lpstr>
      <vt:lpstr>Slide 30</vt:lpstr>
      <vt:lpstr>Slide 31</vt:lpstr>
      <vt:lpstr>Slide 32</vt:lpstr>
      <vt:lpstr>Slide 33</vt:lpstr>
      <vt:lpstr>Slide 34</vt:lpstr>
      <vt:lpstr>Slide 35</vt:lpstr>
      <vt:lpstr>Chemical control of weeds</vt:lpstr>
      <vt:lpstr>Herbicides are either:</vt:lpstr>
      <vt:lpstr>Slide 38</vt:lpstr>
    </vt:vector>
  </TitlesOfParts>
  <Company>saro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 of weeds</dc:title>
  <dc:creator>shan</dc:creator>
  <cp:lastModifiedBy>saruzo</cp:lastModifiedBy>
  <cp:revision>87</cp:revision>
  <dcterms:created xsi:type="dcterms:W3CDTF">2012-01-02T06:50:30Z</dcterms:created>
  <dcterms:modified xsi:type="dcterms:W3CDTF">2012-01-18T01:25:47Z</dcterms:modified>
</cp:coreProperties>
</file>