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3"/>
  </p:notesMasterIdLst>
  <p:sldIdLst>
    <p:sldId id="271" r:id="rId2"/>
    <p:sldId id="268" r:id="rId3"/>
    <p:sldId id="256" r:id="rId4"/>
    <p:sldId id="278" r:id="rId5"/>
    <p:sldId id="279" r:id="rId6"/>
    <p:sldId id="265" r:id="rId7"/>
    <p:sldId id="269" r:id="rId8"/>
    <p:sldId id="270" r:id="rId9"/>
    <p:sldId id="260" r:id="rId10"/>
    <p:sldId id="261" r:id="rId11"/>
    <p:sldId id="262" r:id="rId12"/>
    <p:sldId id="280" r:id="rId13"/>
    <p:sldId id="263" r:id="rId14"/>
    <p:sldId id="264" r:id="rId15"/>
    <p:sldId id="274" r:id="rId16"/>
    <p:sldId id="275" r:id="rId17"/>
    <p:sldId id="273" r:id="rId18"/>
    <p:sldId id="276" r:id="rId19"/>
    <p:sldId id="266" r:id="rId20"/>
    <p:sldId id="272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861" autoAdjust="0"/>
    <p:restoredTop sz="94681" autoAdjust="0"/>
  </p:normalViewPr>
  <p:slideViewPr>
    <p:cSldViewPr>
      <p:cViewPr varScale="1">
        <p:scale>
          <a:sx n="70" d="100"/>
          <a:sy n="70" d="100"/>
        </p:scale>
        <p:origin x="-42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E52D3B-7CA4-42F3-94E4-11ED925807EF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A96A5-C3B3-443C-B92C-1A7C37C9D3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A96A5-C3B3-443C-B92C-1A7C37C9D3B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0CC6-6BE4-4091-A0F1-138FADBB3740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14F5-D9EB-43C8-924B-D682EB1548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0CC6-6BE4-4091-A0F1-138FADBB3740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14F5-D9EB-43C8-924B-D682EB1548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0CC6-6BE4-4091-A0F1-138FADBB3740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14F5-D9EB-43C8-924B-D682EB1548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0CC6-6BE4-4091-A0F1-138FADBB3740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14F5-D9EB-43C8-924B-D682EB1548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0CC6-6BE4-4091-A0F1-138FADBB3740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FE614F5-D9EB-43C8-924B-D682EB1548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0CC6-6BE4-4091-A0F1-138FADBB3740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14F5-D9EB-43C8-924B-D682EB1548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0CC6-6BE4-4091-A0F1-138FADBB3740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14F5-D9EB-43C8-924B-D682EB1548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0CC6-6BE4-4091-A0F1-138FADBB3740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14F5-D9EB-43C8-924B-D682EB1548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0CC6-6BE4-4091-A0F1-138FADBB3740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14F5-D9EB-43C8-924B-D682EB1548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0CC6-6BE4-4091-A0F1-138FADBB3740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14F5-D9EB-43C8-924B-D682EB1548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0CC6-6BE4-4091-A0F1-138FADBB3740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14F5-D9EB-43C8-924B-D682EB1548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4360CC6-6BE4-4091-A0F1-138FADBB3740}" type="datetimeFigureOut">
              <a:rPr lang="en-US" smtClean="0"/>
              <a:pPr/>
              <a:t>2/8/2012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FE614F5-D9EB-43C8-924B-D682EB1548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ahsan\default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229600" cy="1143000"/>
          </a:xfrm>
        </p:spPr>
        <p:txBody>
          <a:bodyPr numCol="1">
            <a:normAutofit/>
          </a:bodyPr>
          <a:lstStyle/>
          <a:p>
            <a:pPr marL="457200" indent="-457200"/>
            <a:r>
              <a:rPr lang="en-US" sz="2400" dirty="0" smtClean="0"/>
              <a:t>        </a:t>
            </a:r>
            <a:endParaRPr lang="en-US" sz="2400" dirty="0"/>
          </a:p>
        </p:txBody>
      </p:sp>
      <p:sp>
        <p:nvSpPr>
          <p:cNvPr id="9" name="Content Placeholder 8"/>
          <p:cNvSpPr>
            <a:spLocks noGrp="1"/>
          </p:cNvSpPr>
          <p:nvPr>
            <p:ph idx="4294967295"/>
          </p:nvPr>
        </p:nvSpPr>
        <p:spPr>
          <a:xfrm>
            <a:off x="533400" y="685800"/>
            <a:ext cx="8077200" cy="54102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en-US" sz="2800" dirty="0" smtClean="0"/>
              <a:t> </a:t>
            </a:r>
            <a:r>
              <a:rPr lang="en-US" sz="2800" dirty="0" smtClean="0"/>
              <a:t>6.     </a:t>
            </a:r>
            <a:r>
              <a:rPr lang="en-US" sz="2800" dirty="0" smtClean="0"/>
              <a:t>Green manuring crops should succeed grain or other crop.eg) Mung bean-----wheat</a:t>
            </a:r>
          </a:p>
          <a:p>
            <a:pPr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7.   </a:t>
            </a:r>
            <a:r>
              <a:rPr lang="en-US" sz="2800" dirty="0" smtClean="0"/>
              <a:t>Crops requiring more and deep tillage should be followed by other crops to save </a:t>
            </a:r>
            <a:r>
              <a:rPr lang="en-US" sz="2800" dirty="0" smtClean="0"/>
              <a:t>labor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e.g. cotton-</a:t>
            </a:r>
            <a:r>
              <a:rPr lang="en-US" sz="2800" dirty="0" smtClean="0"/>
              <a:t>--berseem</a:t>
            </a:r>
          </a:p>
          <a:p>
            <a:pPr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8.   </a:t>
            </a:r>
            <a:r>
              <a:rPr lang="en-US" sz="2800" dirty="0" smtClean="0"/>
              <a:t>Rotation should supply food grains and feed</a:t>
            </a:r>
          </a:p>
          <a:p>
            <a:pPr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9.   </a:t>
            </a:r>
            <a:r>
              <a:rPr lang="en-US" sz="2800" dirty="0" smtClean="0"/>
              <a:t>Crops in rain fed /barani /drought prone areas should succeeded by </a:t>
            </a:r>
            <a:r>
              <a:rPr lang="en-US" sz="2800" dirty="0" smtClean="0"/>
              <a:t>fallowing.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i="1" dirty="0" smtClean="0"/>
              <a:t>Advantages of C.rotation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Maintain soil fertility</a:t>
            </a:r>
          </a:p>
          <a:p>
            <a:r>
              <a:rPr lang="en-US" dirty="0" smtClean="0"/>
              <a:t>Improves physical condition of soil</a:t>
            </a:r>
          </a:p>
          <a:p>
            <a:r>
              <a:rPr lang="en-US" dirty="0" smtClean="0"/>
              <a:t>Minimizes risk of plant diseases/insects</a:t>
            </a:r>
          </a:p>
          <a:p>
            <a:r>
              <a:rPr lang="en-US" dirty="0" smtClean="0"/>
              <a:t>Provides vegetative cover to the soil and prevents erosion by rains/floods and winds</a:t>
            </a:r>
          </a:p>
          <a:p>
            <a:r>
              <a:rPr lang="en-US" dirty="0" smtClean="0"/>
              <a:t>Rotation cover the natural and market risks and avoids sudden failure</a:t>
            </a:r>
          </a:p>
          <a:p>
            <a:r>
              <a:rPr lang="en-US" dirty="0" smtClean="0"/>
              <a:t>Better utilization of </a:t>
            </a:r>
            <a:r>
              <a:rPr lang="en-US" dirty="0" err="1" smtClean="0"/>
              <a:t>labour</a:t>
            </a:r>
            <a:r>
              <a:rPr lang="en-US" dirty="0" smtClean="0"/>
              <a:t> and other resources and help in regular flow of income</a:t>
            </a:r>
            <a:endParaRPr lang="en-US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C:\Documents and Settings\Administrator\My Documents\Downloads\nodu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i="1" dirty="0" smtClean="0"/>
              <a:t>Rotation Planning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571500" indent="-571500">
              <a:buFont typeface="Wingdings" pitchFamily="2" charset="2"/>
              <a:buChar char="q"/>
            </a:pPr>
            <a:r>
              <a:rPr lang="en-US" dirty="0" smtClean="0"/>
              <a:t>Farm resources (water, labor and capital)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dirty="0" smtClean="0"/>
              <a:t>Available technology i.e. good seeds and equipments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dirty="0" smtClean="0"/>
              <a:t>Farm enterprise i.e. dairy/poultry farming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dirty="0" smtClean="0"/>
              <a:t>The commodity market and price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dirty="0" smtClean="0"/>
              <a:t>Transportation facilities (roads, trucks)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dirty="0" smtClean="0"/>
              <a:t>Managerial skills and staff for farm operations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dirty="0" smtClean="0"/>
              <a:t>Farmer’s needs</a:t>
            </a:r>
          </a:p>
          <a:p>
            <a:pPr marL="571500" indent="-571500">
              <a:buNone/>
            </a:pP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r"/>
            <a:r>
              <a:rPr lang="en-US" dirty="0" smtClean="0"/>
              <a:t>Cont…...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Goals of  farmers, that could be more profit, pest control, risk coverage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Government  policies  and intensives i.e. subsidy/loans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ahsan\allotment 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412" y="0"/>
            <a:ext cx="9166412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ahsan\images.jpegaaa4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ahsan\f0309-0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ahsan\6 year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i="1" dirty="0" smtClean="0"/>
              <a:t>Factors effecting </a:t>
            </a:r>
            <a:r>
              <a:rPr lang="en-US" b="1" i="1" dirty="0" err="1" smtClean="0"/>
              <a:t>C.Rotation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lvl="1">
              <a:buFont typeface="Wingdings" pitchFamily="2" charset="2"/>
              <a:buChar char="q"/>
            </a:pPr>
            <a:r>
              <a:rPr lang="en-US" dirty="0" smtClean="0"/>
              <a:t>Natural environmental condition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Type of soil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Availability of fertilizers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Availability of labor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Irrigation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Situation of farm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Size of farm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Weeds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Market price</a:t>
            </a:r>
            <a:endParaRPr lang="en-US" dirty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AHSAN RIAZ</a:t>
            </a:r>
            <a:endParaRPr lang="en-US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Picture Placeholder 4" descr="uaf2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790" b="1790"/>
          <a:stretch>
            <a:fillRect/>
          </a:stretch>
        </p:blipFill>
        <p:spPr>
          <a:xfrm rot="21390389">
            <a:off x="652299" y="2073102"/>
            <a:ext cx="5641588" cy="4074480"/>
          </a:xfrm>
          <a:ln w="34925"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  <a:reflection blurRad="6350" stA="50000" endA="295" endPos="92000" dist="101600" dir="5400000" sy="-100000" algn="bl" rotWithShape="0"/>
            <a:softEdge rad="63500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b="1" dirty="0" smtClean="0"/>
              <a:t>2008-ag-1811</a:t>
            </a:r>
            <a:endParaRPr lang="en-US" sz="28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5943600" y="4191000"/>
            <a:ext cx="2819400" cy="2362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CROP ROTATION</a:t>
            </a:r>
            <a:endParaRPr lang="en-US" sz="3200" b="1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ahsan\imagesq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-4762"/>
            <a:ext cx="9144000" cy="6862762"/>
          </a:xfrm>
          <a:prstGeom prst="rect">
            <a:avLst/>
          </a:prstGeom>
          <a:noFill/>
        </p:spPr>
      </p:pic>
      <p:pic>
        <p:nvPicPr>
          <p:cNvPr id="2051" name="Picture 3" descr="D:\ahsan\images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farm5.static.flickr.com/4140/4767700249_9aec11865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4294967295"/>
          </p:nvPr>
        </p:nvSpPr>
        <p:spPr>
          <a:xfrm>
            <a:off x="0" y="1752600"/>
            <a:ext cx="9144000" cy="5105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514350" indent="-514350" algn="just">
              <a:buNone/>
            </a:pPr>
            <a:r>
              <a:rPr lang="en-US" dirty="0" smtClean="0"/>
              <a:t>				</a:t>
            </a:r>
            <a:endParaRPr lang="en-US" dirty="0" smtClean="0"/>
          </a:p>
          <a:p>
            <a:pPr marL="514350" indent="-514350" algn="just">
              <a:buNone/>
            </a:pPr>
            <a:endParaRPr lang="en-US" dirty="0" smtClean="0"/>
          </a:p>
          <a:p>
            <a:pPr marL="514350" indent="-514350" algn="just">
              <a:buNone/>
            </a:pPr>
            <a:r>
              <a:rPr lang="en-US" dirty="0" smtClean="0"/>
              <a:t>It </a:t>
            </a:r>
            <a:r>
              <a:rPr lang="en-US" dirty="0" smtClean="0"/>
              <a:t>is a technique of  growing different crops on a same land over a definite period of time in such a manner so that the fertility of the soil is least effected and profit is </a:t>
            </a:r>
            <a:r>
              <a:rPr lang="en-US" dirty="0" smtClean="0"/>
              <a:t>maintained</a:t>
            </a:r>
          </a:p>
          <a:p>
            <a:pPr marL="514350" indent="-514350" algn="just">
              <a:buNone/>
            </a:pP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676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r>
              <a:rPr lang="en-US" sz="6000" dirty="0" smtClean="0">
                <a:latin typeface="Monotype Corsiva" pitchFamily="66" charset="0"/>
              </a:rPr>
              <a:t>CROP ROTATION</a:t>
            </a:r>
            <a:endParaRPr lang="en-US" sz="60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istrator\My Documents\Downloads\cp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191000" cy="6858000"/>
          </a:xfrm>
          <a:prstGeom prst="rect">
            <a:avLst/>
          </a:prstGeom>
          <a:noFill/>
        </p:spPr>
      </p:pic>
      <p:pic>
        <p:nvPicPr>
          <p:cNvPr id="2051" name="Picture 3" descr="C:\Documents and Settings\Administrator\My Documents\Downloads\c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0"/>
            <a:ext cx="4953000" cy="685799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i="1" dirty="0" smtClean="0"/>
              <a:t>Why </a:t>
            </a:r>
            <a:r>
              <a:rPr lang="en-US" b="1" i="1" dirty="0" err="1" smtClean="0"/>
              <a:t>C.Rotation</a:t>
            </a:r>
            <a:r>
              <a:rPr lang="en-US" b="1" i="1" dirty="0" smtClean="0"/>
              <a:t> is necessary?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382000" cy="44196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Monoculture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For sustainability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Weed infestation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Reduce soil erosion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Maintain soil Biota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IPM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5400" b="1" i="1" dirty="0" smtClean="0"/>
              <a:t>Duration of Rotation: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Rotation </a:t>
            </a:r>
            <a:r>
              <a:rPr lang="en-US" dirty="0" err="1" smtClean="0"/>
              <a:t>sequance</a:t>
            </a:r>
            <a:r>
              <a:rPr lang="en-US" dirty="0" smtClean="0"/>
              <a:t> or patterns could be of duration </a:t>
            </a:r>
          </a:p>
          <a:p>
            <a:pPr>
              <a:buNone/>
            </a:pPr>
            <a:r>
              <a:rPr lang="en-US" dirty="0" smtClean="0"/>
              <a:t>ranges from 1---3 years. This may include at least one </a:t>
            </a:r>
          </a:p>
          <a:p>
            <a:pPr>
              <a:buNone/>
            </a:pPr>
            <a:r>
              <a:rPr lang="en-US" dirty="0" smtClean="0"/>
              <a:t>cover crop and legume</a:t>
            </a:r>
            <a:endParaRPr lang="en-US" dirty="0"/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Two crops on the field in a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Maize  ------     Wheat</a:t>
            </a:r>
          </a:p>
          <a:p>
            <a:pPr>
              <a:buNone/>
            </a:pPr>
            <a:r>
              <a:rPr lang="en-US" dirty="0" smtClean="0"/>
              <a:t>		Rice     ------     Wheat </a:t>
            </a:r>
          </a:p>
          <a:p>
            <a:pPr>
              <a:buNone/>
            </a:pPr>
            <a:r>
              <a:rPr lang="en-US" dirty="0" smtClean="0"/>
              <a:t>		Cotton ------     Wheat </a:t>
            </a:r>
          </a:p>
          <a:p>
            <a:pPr>
              <a:buNone/>
            </a:pPr>
            <a:r>
              <a:rPr lang="en-US" dirty="0" smtClean="0"/>
              <a:t>		Rice      ------     Berseem </a:t>
            </a:r>
          </a:p>
          <a:p>
            <a:pPr>
              <a:buNone/>
            </a:pPr>
            <a:r>
              <a:rPr lang="en-US" dirty="0" smtClean="0"/>
              <a:t>		Rice      ------     Field beans </a:t>
            </a:r>
            <a:endParaRPr lang="en-US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09696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Three crops on the field in a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001000" cy="46482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  Maize---- Wheat ------Mash</a:t>
            </a:r>
          </a:p>
          <a:p>
            <a:r>
              <a:rPr lang="en-US" dirty="0" smtClean="0"/>
              <a:t>  Rice -----Wheat------Green grams</a:t>
            </a:r>
          </a:p>
          <a:p>
            <a:pPr>
              <a:buNone/>
            </a:pPr>
            <a:endParaRPr lang="en-US" sz="36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Four crops on the field in a year</a:t>
            </a:r>
          </a:p>
          <a:p>
            <a:pPr marL="651510" indent="-514350">
              <a:buNone/>
            </a:pPr>
            <a:r>
              <a:rPr lang="en-US" dirty="0" smtClean="0"/>
              <a:t>	Cabbage -----cauliflower-----Onion-----Maize</a:t>
            </a:r>
          </a:p>
          <a:p>
            <a:pPr marL="651510" indent="-514350"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sz="3600" b="1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8229600" cy="1143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Principles of C.rotation</a:t>
            </a:r>
            <a:endParaRPr lang="en-US" b="1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2057400"/>
            <a:ext cx="8229600" cy="46482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Crop of same family and same root system should not followed after each other.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Long duration crop followed by short duration crop.eg. </a:t>
            </a:r>
            <a:r>
              <a:rPr lang="en-US" dirty="0" err="1" smtClean="0"/>
              <a:t>S.cane</a:t>
            </a:r>
            <a:r>
              <a:rPr lang="en-US" dirty="0" smtClean="0"/>
              <a:t>----Peanut.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Exhaustive crops should be followed by restorative crops.eg cereals-----legumes.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Anaerobic crops followed by aerobic crops.  e.g. Rice----wheat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</a:t>
            </a:r>
            <a:r>
              <a:rPr lang="en-US" dirty="0" smtClean="0"/>
              <a:t>usceptible crops to </a:t>
            </a:r>
            <a:r>
              <a:rPr lang="en-US" dirty="0" smtClean="0"/>
              <a:t>must replaced by resistant crops.</a:t>
            </a:r>
            <a:endParaRPr lang="en-US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378</TotalTime>
  <Words>322</Words>
  <Application>Microsoft Office PowerPoint</Application>
  <PresentationFormat>On-screen Show (4:3)</PresentationFormat>
  <Paragraphs>84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Apex</vt:lpstr>
      <vt:lpstr>Slide 1</vt:lpstr>
      <vt:lpstr>AHSAN RIAZ</vt:lpstr>
      <vt:lpstr>CROP ROTATION</vt:lpstr>
      <vt:lpstr>Slide 4</vt:lpstr>
      <vt:lpstr>Why C.Rotation is necessary?</vt:lpstr>
      <vt:lpstr>Duration of Rotation:</vt:lpstr>
      <vt:lpstr>Two crops on the field in a year</vt:lpstr>
      <vt:lpstr>Three crops on the field in a year</vt:lpstr>
      <vt:lpstr>Principles of C.rotation</vt:lpstr>
      <vt:lpstr>        </vt:lpstr>
      <vt:lpstr>Advantages of C.rotation</vt:lpstr>
      <vt:lpstr>Slide 12</vt:lpstr>
      <vt:lpstr>Rotation Planning</vt:lpstr>
      <vt:lpstr>Cont…...</vt:lpstr>
      <vt:lpstr>Slide 15</vt:lpstr>
      <vt:lpstr>Slide 16</vt:lpstr>
      <vt:lpstr>Slide 17</vt:lpstr>
      <vt:lpstr>Slide 18</vt:lpstr>
      <vt:lpstr>Factors effecting C.Rotation</vt:lpstr>
      <vt:lpstr>Slide 20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CROP ROTATION</dc:title>
  <dc:creator>Rana Naeem</dc:creator>
  <cp:lastModifiedBy>RANA</cp:lastModifiedBy>
  <cp:revision>126</cp:revision>
  <dcterms:created xsi:type="dcterms:W3CDTF">2011-12-20T02:08:16Z</dcterms:created>
  <dcterms:modified xsi:type="dcterms:W3CDTF">2012-02-09T02:46:58Z</dcterms:modified>
</cp:coreProperties>
</file>